
<file path=[Content_Types].xml><?xml version="1.0" encoding="utf-8"?>
<Types xmlns="http://schemas.openxmlformats.org/package/2006/content-types">
  <Default Extension="xlsx" ContentType="application/vnd.openxmlformats-officedocument.spreadsheetml.sheet"/>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67" r:id="rId6"/>
    <p:sldId id="258" r:id="rId7"/>
    <p:sldId id="259" r:id="rId8"/>
    <p:sldId id="260" r:id="rId9"/>
    <p:sldId id="261" r:id="rId10"/>
    <p:sldId id="262" r:id="rId11"/>
    <p:sldId id="263" r:id="rId12"/>
    <p:sldId id="264" r:id="rId13"/>
    <p:sldId id="265" r:id="rId14"/>
    <p:sldId id="268"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 Data'!$B$1</c:f>
              <c:strCache>
                <c:ptCount val="1"/>
                <c:pt idx="0">
                  <c:v>Respondents</c:v>
                </c:pt>
              </c:strCache>
            </c:strRef>
          </c:tx>
          <c:spPr>
            <a:solidFill>
              <a:srgbClr val="0C8D80"/>
            </a:solidFill>
          </c:spPr>
          <c:invertIfNegative val="0"/>
          <c:dLbls>
            <c:dLbl>
              <c:idx val="0"/>
              <c:delete val="1"/>
            </c:dLbl>
            <c:dLbl>
              <c:idx val="1"/>
              <c:layout/>
              <c:tx>
                <c:rich>
                  <a:bodyPr rot="0" spcFirstLastPara="0" vertOverflow="ellipsis" vert="horz" wrap="square" lIns="38100" tIns="19050" rIns="38100" bIns="19050" anchor="ctr" anchorCtr="1">
                    <a:spAutoFit/>
                  </a:bodyPr>
                  <a:lstStyle/>
                  <a:p>
                    <a:pPr>
                      <a:defRPr lang="zh-CN" altLang="zh-CN" sz="1000" b="1" i="0" u="none" strike="noStrike" kern="1200" baseline="0">
                        <a:solidFill>
                          <a:schemeClr val="tx1"/>
                        </a:solidFill>
                        <a:latin typeface="+mn-lt"/>
                        <a:ea typeface="+mn-ea"/>
                        <a:cs typeface="+mn-cs"/>
                      </a:defRPr>
                    </a:pPr>
                    <a:r>
                      <a:rPr lang="en-US"/>
                      <a:t>63.6%</a:t>
                    </a:r>
                    <a:endParaRPr lang="en-US"/>
                  </a:p>
                </c:rich>
              </c:tx>
              <c:numFmt formatCode="General" sourceLinked="1"/>
              <c:spPr>
                <a:noFill/>
                <a:ln>
                  <a:noFill/>
                </a:ln>
                <a:effectLst/>
              </c:spPr>
              <c:txPr>
                <a:bodyPr rot="0" spcFirstLastPara="0" vertOverflow="ellipsis" vert="horz" wrap="square" lIns="38100" tIns="19050" rIns="38100" bIns="19050" anchor="ctr" anchorCtr="1">
                  <a:spAutoFit/>
                </a:bodyPr>
                <a:lstStyle/>
                <a:p>
                  <a:pPr>
                    <a:defRPr lang="zh-CN" altLang="zh-CN" sz="1000" b="1" i="0" u="none" strike="noStrike" kern="1200" baseline="0">
                      <a:solidFill>
                        <a:schemeClr val="tx1"/>
                      </a:solidFill>
                      <a:latin typeface="+mn-lt"/>
                      <a:ea typeface="+mn-ea"/>
                      <a:cs typeface="+mn-cs"/>
                    </a:defRPr>
                  </a:pPr>
                </a:p>
              </c:txPr>
              <c:dLblPos val="ctr"/>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spAutoFit/>
                  </a:bodyPr>
                  <a:lstStyle/>
                  <a:p>
                    <a:pPr>
                      <a:defRPr lang="zh-CN" altLang="zh-CN" sz="1000" b="1" i="0" u="none" strike="noStrike" kern="1200" baseline="0">
                        <a:solidFill>
                          <a:schemeClr val="tx1"/>
                        </a:solidFill>
                        <a:latin typeface="+mn-lt"/>
                        <a:ea typeface="+mn-ea"/>
                        <a:cs typeface="+mn-cs"/>
                      </a:defRPr>
                    </a:pPr>
                    <a:r>
                      <a:rPr lang="en-US"/>
                      <a:t>53.6%</a:t>
                    </a:r>
                    <a:endParaRPr lang="en-US"/>
                  </a:p>
                </c:rich>
              </c:tx>
              <c:numFmt formatCode="General" sourceLinked="1"/>
              <c:spPr>
                <a:noFill/>
                <a:ln>
                  <a:noFill/>
                </a:ln>
                <a:effectLst/>
              </c:spPr>
              <c:txPr>
                <a:bodyPr rot="0" spcFirstLastPara="0" vertOverflow="ellipsis" vert="horz" wrap="square" lIns="38100" tIns="19050" rIns="38100" bIns="19050" anchor="ctr" anchorCtr="1">
                  <a:spAutoFit/>
                </a:bodyPr>
                <a:lstStyle/>
                <a:p>
                  <a:pPr>
                    <a:defRPr lang="zh-CN" altLang="zh-CN" sz="1000" b="1" i="0" u="none" strike="noStrike" kern="1200" baseline="0">
                      <a:solidFill>
                        <a:schemeClr val="tx1"/>
                      </a:solidFill>
                      <a:latin typeface="+mn-lt"/>
                      <a:ea typeface="+mn-ea"/>
                      <a:cs typeface="+mn-cs"/>
                    </a:defRPr>
                  </a:pPr>
                </a:p>
              </c:txPr>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spAutoFit/>
              </a:bodyPr>
              <a:lstStyle/>
              <a:p>
                <a:pPr>
                  <a:defRPr lang="zh-CN" sz="10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'Chart Data'!$A$2:$A$4</c:f>
              <c:strCache>
                <c:ptCount val="3"/>
                <c:pt idx="0">
                  <c:v>Lift failure / construction</c:v>
                </c:pt>
                <c:pt idx="1">
                  <c:v>Inaccurate indoor GPS</c:v>
                </c:pt>
                <c:pt idx="2">
                  <c:v>Uncertain floor level</c:v>
                </c:pt>
              </c:strCache>
            </c:strRef>
          </c:cat>
          <c:val>
            <c:numRef>
              <c:f>'Chart Data'!$B$2:$B$4</c:f>
              <c:numCache>
                <c:formatCode>General</c:formatCode>
                <c:ptCount val="3"/>
                <c:pt idx="0">
                  <c:v>66.36</c:v>
                </c:pt>
                <c:pt idx="1">
                  <c:v>63.64</c:v>
                </c:pt>
                <c:pt idx="2">
                  <c:v>53.64</c:v>
                </c:pt>
              </c:numCache>
            </c:numRef>
          </c:val>
        </c:ser>
        <c:dLbls>
          <c:showLegendKey val="0"/>
          <c:showVal val="1"/>
          <c:showCatName val="0"/>
          <c:showSerName val="0"/>
          <c:showPercent val="0"/>
          <c:showBubbleSize val="0"/>
        </c:dLbls>
        <c:gapWidth val="42"/>
        <c:axId val="48650112"/>
        <c:axId val="48672768"/>
      </c:barChart>
      <c:catAx>
        <c:axId val="48650112"/>
        <c:scaling>
          <c:orientation val="minMax"/>
        </c:scaling>
        <c:delete val="0"/>
        <c:axPos val="l"/>
        <c:majorGridlines>
          <c:spPr>
            <a:ln w="9525">
              <a:solidFill>
                <a:srgbClr val="D9E2DF"/>
              </a:solidFill>
              <a:prstDash val="solid"/>
              <a:round/>
            </a:ln>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sz="900">
                    <a:solidFill>
                      <a:srgbClr val="5F716D"/>
                    </a:solidFill>
                    <a:latin typeface="Arial" panose="020B0604020202020204"/>
                    <a:ea typeface="Arial" panose="020B0604020202020204"/>
                    <a:cs typeface="Arial" panose="020B0604020202020204"/>
                  </a:rPr>
                  <a:t>% of respondents</a:t>
                </a:r>
                <a:endParaRPr sz="900">
                  <a:solidFill>
                    <a:srgbClr val="5F716D"/>
                  </a:solidFill>
                  <a:latin typeface="Arial" panose="020B0604020202020204"/>
                  <a:ea typeface="Arial" panose="020B0604020202020204"/>
                  <a:cs typeface="Arial" panose="020B0604020202020204"/>
                </a:endParaRPr>
              </a:p>
            </c:rich>
          </c:tx>
          <c:layout/>
          <c:overlay val="0"/>
        </c:title>
        <c:numFmt formatCode="General" sourceLinked="1"/>
        <c:majorTickMark val="none"/>
        <c:minorTickMark val="none"/>
        <c:tickLblPos val="nextTo"/>
        <c:spPr>
          <a:ln w="9525">
            <a:solidFill>
              <a:srgbClr val="D4D4D4"/>
            </a:solidFill>
            <a:prstDash val="solid"/>
            <a:round/>
          </a:ln>
        </c:spPr>
        <c:txPr>
          <a:bodyPr rot="-60000000" spcFirstLastPara="0" vertOverflow="ellipsis" vert="horz" wrap="square" anchor="ctr" anchorCtr="1"/>
          <a:lstStyle/>
          <a:p>
            <a:pPr>
              <a:defRPr lang="zh-CN" sz="975" b="0" i="0" u="none" strike="noStrike" kern="1200" baseline="0">
                <a:solidFill>
                  <a:srgbClr val="5F716D"/>
                </a:solidFill>
                <a:latin typeface="Arial" panose="020B0604020202020204"/>
                <a:ea typeface="Arial" panose="020B0604020202020204"/>
                <a:cs typeface="Arial" panose="020B0604020202020204"/>
              </a:defRPr>
            </a:pPr>
          </a:p>
        </c:txPr>
        <c:crossAx val="48672768"/>
        <c:crosses val="autoZero"/>
        <c:auto val="1"/>
        <c:lblAlgn val="ctr"/>
        <c:lblOffset val="100"/>
        <c:noMultiLvlLbl val="1"/>
      </c:catAx>
      <c:valAx>
        <c:axId val="48672768"/>
        <c:scaling>
          <c:orientation val="minMax"/>
          <c:max val="80"/>
          <c:min val="0"/>
        </c:scaling>
        <c:delete val="0"/>
        <c:axPos val="b"/>
        <c:numFmt formatCode="General" sourceLinked="1"/>
        <c:majorTickMark val="none"/>
        <c:minorTickMark val="none"/>
        <c:tickLblPos val="nextTo"/>
        <c:spPr>
          <a:ln w="0">
            <a:noFill/>
            <a:prstDash val="solid"/>
            <a:round/>
          </a:ln>
        </c:spPr>
        <c:txPr>
          <a:bodyPr rot="-60000000" spcFirstLastPara="0" vertOverflow="ellipsis" vert="horz" wrap="square" anchor="ctr" anchorCtr="1"/>
          <a:lstStyle/>
          <a:p>
            <a:pPr>
              <a:defRPr lang="zh-CN" sz="1125" b="0" i="0" u="none" strike="noStrike" kern="1200" baseline="0">
                <a:solidFill>
                  <a:srgbClr val="10322E"/>
                </a:solidFill>
                <a:latin typeface="Arial" panose="020B0604020202020204"/>
                <a:ea typeface="Arial" panose="020B0604020202020204"/>
                <a:cs typeface="Arial" panose="020B0604020202020204"/>
              </a:defRPr>
            </a:pPr>
          </a:p>
        </c:txPr>
        <c:crossAx val="48650112"/>
        <c:crosses val="autoZero"/>
        <c:crossBetween val="between"/>
        <c:majorUnit val="20"/>
      </c:valAx>
      <c:spPr>
        <a:solidFill>
          <a:srgbClr val="000000">
            <a:alpha val="0"/>
          </a:srgbClr>
        </a:solidFill>
        <a:ln w="0">
          <a:noFill/>
          <a:prstDash val="solid"/>
        </a:ln>
      </c:spPr>
    </c:plotArea>
    <c:plotVisOnly val="1"/>
    <c:dispBlanksAs val="zero"/>
    <c:showDLblsOverMax val="1"/>
    <c:extLst>
      <c:ext uri="{0b15fc19-7d7d-44ad-8c2d-2c3a37ce22c3}">
        <chartProps xmlns="https://web.wps.cn/et/2018/main" chartId="{cb4a88a9-12bc-4a03-b766-bc0be0b1107a}"/>
      </c:ext>
    </c:extLst>
  </c:chart>
  <c:spPr>
    <a:solidFill>
      <a:srgbClr val="000000">
        <a:alpha val="0"/>
      </a:srgbClr>
    </a:solidFill>
    <a:ln w="0">
      <a:noFill/>
      <a:prstDash val="solid"/>
    </a:ln>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p:txBody>
      </p:sp>
      <p:sp>
        <p:nvSpPr>
          <p:cNvPr id="3" name="Date Placeholder"/>
          <p:cNvSpPr>
            <a:spLocks noGrp="1"/>
          </p:cNvSpPr>
          <p:nvPr>
            <p:ph type="dt" sz="quarter" idx="1"/>
          </p:nvPr>
        </p:nvSpPr>
        <p:spPr>
          <a:prstGeom prst="rect">
            <a:avLst/>
          </a:prstGeom>
        </p:spPr>
        <p:txBody>
          <a:bodyPr/>
          <a:lstStyle/>
          <a:p/>
        </p:txBody>
      </p:sp>
      <p:sp>
        <p:nvSpPr>
          <p:cNvPr id="4" name="Slide Image Placeholder"/>
          <p:cNvSpPr>
            <a:spLocks noGrp="1" noRot="1" noChangeAspect="1"/>
          </p:cNvSpPr>
          <p:nvPr>
            <p:ph type="sldImg" idx="2"/>
          </p:nvPr>
        </p:nvSpPr>
        <p:spPr>
          <a:prstGeom prst="rect">
            <a:avLst/>
          </a:prstGeom>
        </p:spPr>
        <p:txBody>
          <a:bodyPr/>
          <a:lstStyle/>
          <a:p/>
        </p:txBody>
      </p:sp>
      <p:sp>
        <p:nvSpPr>
          <p:cNvPr id="5" name="Notes Placeholder"/>
          <p:cNvSpPr>
            <a:spLocks noGrp="1"/>
          </p:cNvSpPr>
          <p:nvPr>
            <p:ph type="body" sz="quarter" idx="3"/>
          </p:nvPr>
        </p:nvSpPr>
        <p:spPr>
          <a:prstGeom prst="rect">
            <a:avLst/>
          </a:prstGeom>
        </p:spPr>
        <p:txBody>
          <a:bodyPr/>
          <a:lstStyle/>
          <a:p/>
        </p:txBody>
      </p:sp>
      <p:sp>
        <p:nvSpPr>
          <p:cNvPr id="6" name="Footer Placeholder"/>
          <p:cNvSpPr>
            <a:spLocks noGrp="1"/>
          </p:cNvSpPr>
          <p:nvPr>
            <p:ph type="ftr" sz="quarter" idx="4"/>
          </p:nvPr>
        </p:nvSpPr>
        <p:spPr>
          <a:prstGeom prst="rect">
            <a:avLst/>
          </a:prstGeom>
        </p:spPr>
        <p:txBody>
          <a:bodyPr/>
          <a:lstStyle/>
          <a:p/>
        </p:txBody>
      </p:sp>
      <p:sp>
        <p:nvSpPr>
          <p:cNvPr id="7" name="Slide Number Placeholder"/>
          <p:cNvSpPr>
            <a:spLocks noGrp="1"/>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Opening concept visualization. The mall is an original fictional scene, not a verified map of Hysan Place. Wheelchair motion and Lift A outage are scripted, not live positioning or live facility data. The actual working prototype should be demonstrated later in the deck. Team details retained from the provided cover. Generated mall prompt: premium isometric cutaway fictional mall with ivory shops, broad corridors and two blue elevator alcoves. Generated avatar prompt: miniature human in manual wheelchair, blue jacket, high rear three-quarter view, transparent background. Built-in image generation used.</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Preliminary survey, N=110. The slide highlights three problem indicators: lift failure or construction 73/110 (66.36%); inaccurate indoor GPS 70/110 (63.64%); uncertain floor level 59/110 (53.64%). Multiple responses were allowed. These findings support needs research, not usability or product-effectiveness claims.</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Existing maps can show that a route exists, while users still lack the floor, lift and disruption information needed to complete it. AccessRoute focuses on personal constraints, indoor context and recovery. The comparison remains a product-positioning summary rather than a verified benchmark of named competitors.</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Implementation sources: accessroute-hk/shared/session/contracts.ts and shared/routing/preferences.ts. Current objectives include balanced, shortest, sheltered, indoor, least_effort and fastest. The implementation does not expose a public-transport transfer-tolerance objective.</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Implementation sources: accessroute-hk/backend/providers/session-assistance.ts, backend/session/service.ts, backend/workflows/localization.ts and backend/workflows/obstacle.ts. The product supports preset assistance and live Qwen workflows. Preset materials demonstrate the confirmation flow and must not be presented as a live model result. Live requests require a working provider configuration. Progress is updated at discrete step anchors. The closure in this presentation is simulated.</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Implementation sources: accessroute-hk/shared/routing/route.ts, shared/routing/policies.ts, backend/workflows/matching.ts, backend/agents/guidance.ts and frontend/src/genai/speech.ts. Voice input and speech playback depend on browser and device support. The current product uses confirmation forms and location candidates. It does not implement a conversational positioning dialogue or fully hands-free navigation.</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Architecture sources: accessroute-hk/docs/genai-architecture.md; backend/agents/preferences.ts, vision.ts, map-matcher.ts and guidance.ts; backend/retrieval/map-index.ts and rank.ts; shared/routing/route.ts and policies.ts. Four product workflows (preferences, obstacle, localization, guidance) reuse these specialist roles. For a photo, vision extracts visible evidence, spatial/floor retrieval selects known candidates, the matching agent compares evidence, and ranking returns map candidates. Product users confirm candidates before application. Confirmed obstacles create timed facility/edge events, localization updates the start anchor, and the same routing core replans the remaining route. Guidance consumes route facts. The diagram groups roles and shared components; connecting lines indicate integration, not a parallel sequence. Qwen text and vision model names are configurable. Implemented source code does not establish live-provider availability or model accuracy.</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Evidence sources: accessroute-hk/data/scenes/index.json registers 12 scenes; shared/routing and backend/session implement policy-based routing and confirmed event/position updates; backend/workflows implements four AI workflows; frontend/src/genai/speech.ts implements browser speech. Kowloon Tong field route sources: data/field/kowloon-tong-festival-walk/field-evidence.json and demo/九龙塘实地路线验证.pdf. Capabilities in the middle column describe implementation, not measured effectiveness. Pilot completion, reroute timing, labelled-photo accuracy, model latency, success rate and cost remain measurements to collect. No numerical accuracy or latency result is claimed. The named pilot route uses the public interchange near Cornwall Street, not an entrance inside the CityU residence.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Business model hypothesis, not confirmed contracts. Individual users access the service free. Venue partners may fund setup and support. Government can support accessible public services, cross-venue standards and district coverage through procurement or grants. NGOs and charities can sponsor access programmes, recruit target users and support co-design and outreach. Do not present any stakeholder as a current partner.</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Implementation sources: accessroute-hk/backend/session/service.ts, backend/workflows/obstacle.ts, backend/retrieval/rank.ts and shared/routing/policies.ts. Matching scores are evidence-ranking scores, not calibrated probabilities. Product users confirm needs and map candidates. Events have validity intervals. Unknown access attributes remain unknown; strict accessibility excludes unverified edges. Uploaded photos may be stored with local session state. Consent, data minimisation and retention are safeguards to define before the target-user pilot, not claims of an audited privacy implementation.</a:t>
            </a:r>
            <a:endParaRPr lang="en-US"/>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Closing slide. The stated social value is an intended contribution, not measured impact. The next proof point is a future validation goal: one target user completes one verified route, recovers from one simulated disruption and understands the system's uncertainty. Suggested measures are journey completion, reroute time and user confidence.</a:t>
            </a:r>
            <a:endParaRPr lang="zh-CN" altLang="en-US"/>
          </a:p>
        </p:txBody>
      </p:sp>
      <p:sp>
        <p:nvSpPr>
          <p:cNvPr id="4" name="灯片编号占位符 3"/>
          <p:cNvSpPr>
            <a:spLocks noGrp="1"/>
          </p:cNvSpPr>
          <p:nvPr>
            <p:ph type="sldNum" sz="quarter" idx="5"/>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a:lvl2pPr/>
            <a:lvl3pPr/>
            <a:lvl4pPr/>
            <a:lvl5pPr/>
            <a:lvl6pPr/>
            <a:lvl7pPr/>
            <a:lvl8pPr/>
            <a:lvl9pPr/>
          </a:lstStyle>
          <a:p/>
        </p:txBody>
      </p:sp>
      <p:sp>
        <p:nvSpPr>
          <p:cNvPr id="2" name="Subtitle"/>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a:lvl2pPr/>
            <a:lvl3pPr/>
            <a:lvl4pPr/>
            <a:lvl5pPr/>
            <a:lvl6pPr/>
            <a:lvl7pPr/>
            <a:lvl8p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a:lvl2pPr/>
            <a:lvl3pPr/>
            <a:lvl4pPr/>
            <a:lvl5pPr/>
            <a:lvl6pPr/>
            <a:lvl7pPr/>
            <a:lvl8p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a:lvl2pPr/>
            <a:lvl3pPr/>
            <a:lvl4pPr/>
            <a:lvl5pPr/>
            <a:lvl6pPr/>
            <a:lvl7pPr/>
            <a:lvl8pPr/>
            <a:lvl9pPr/>
          </a:lstStyle>
          <a:p/>
        </p:txBody>
      </p:sp>
      <p:sp>
        <p:nvSpPr>
          <p:cNvPr id="2" name="Body"/>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a:lvl2pPr/>
            <a:lvl3pPr/>
            <a:lvl4pPr/>
            <a:lvl5pPr/>
            <a:lvl6pPr/>
            <a:lvl7pPr/>
            <a:lvl8p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a:lvl2pPr/>
            <a:lvl3pPr/>
            <a:lvl4pPr/>
            <a:lvl5pPr/>
            <a:lvl6pPr/>
            <a:lvl7pPr/>
            <a:lvl8p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a:lvl2pPr/>
            <a:lvl3pPr/>
            <a:lvl4pPr/>
            <a:lvl5pPr/>
            <a:lvl6pPr/>
            <a:lvl7pPr/>
            <a:lvl8pPr/>
            <a:lvl9pPr/>
          </a:lstStyle>
          <a:p/>
        </p:txBody>
      </p:sp>
      <p:sp>
        <p:nvSpPr>
          <p:cNvPr id="3" name="Right column"/>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a:lvl2pPr/>
            <a:lvl3pPr/>
            <a:lvl4pPr/>
            <a:lvl5pPr/>
            <a:lvl6pPr/>
            <a:lvl7pPr/>
            <a:lvl8p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a:lvl2pPr/>
            <a:lvl3pPr/>
            <a:lvl4pPr/>
            <a:lvl5pPr/>
            <a:lvl6pPr/>
            <a:lvl7pPr/>
            <a:lvl8p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a:lvl2pPr/>
            <a:lvl3pPr/>
            <a:lvl4pPr/>
            <a:lvl5pPr/>
            <a:lvl6pPr/>
            <a:lvl7pPr/>
            <a:lvl8p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6.xml"/><Relationship Id="rId3" Type="http://schemas.openxmlformats.org/officeDocument/2006/relationships/image" Target="../media/image1.png"/><Relationship Id="rId2" Type="http://schemas.microsoft.com/office/2007/relationships/media" Target="../media/media1.mp4"/><Relationship Id="rId1" Type="http://schemas.openxmlformats.org/officeDocument/2006/relationships/video" Target="../media/media1.mp4"/></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6.xml"/><Relationship Id="rId2" Type="http://schemas.openxmlformats.org/officeDocument/2006/relationships/image" Target="../media/image2.png"/><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3.png"/><Relationship Id="rId2" Type="http://schemas.microsoft.com/office/2007/relationships/media" Target="../media/media2.mp4"/><Relationship Id="rId1" Type="http://schemas.openxmlformats.org/officeDocument/2006/relationships/video" Target="../media/media2.mp4"/></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4"/>
        </a:solidFill>
        <a:effectLst/>
      </p:bgPr>
    </p:bg>
    <p:spTree>
      <p:nvGrpSpPr>
        <p:cNvPr id="1" name=""/>
        <p:cNvGrpSpPr/>
        <p:nvPr/>
      </p:nvGrpSpPr>
      <p:grpSpPr>
        <a:xfrm>
          <a:off x="0" y="0"/>
          <a:ext cx="0" cy="0"/>
          <a:chOff x="0" y="0"/>
          <a:chExt cx="0" cy="0"/>
        </a:xfrm>
      </p:grpSpPr>
      <p:sp>
        <p:nvSpPr>
          <p:cNvPr id="2" name="Team"/>
          <p:cNvSpPr>
            <a:spLocks noGrp="1"/>
          </p:cNvSpPr>
          <p:nvPr/>
        </p:nvSpPr>
        <p:spPr>
          <a:xfrm>
            <a:off x="533400" y="400050"/>
            <a:ext cx="4191000" cy="247650"/>
          </a:xfrm>
          <a:prstGeom prst="rect">
            <a:avLst/>
          </a:prstGeom>
          <a:noFill/>
          <a:ln w="0">
            <a:noFill/>
          </a:ln>
        </p:spPr>
        <p:txBody>
          <a:bodyPr lIns="0" tIns="0" rIns="0" bIns="0"/>
          <a:lstStyle>
            <a:defPPr>
              <a:defRPr sz="1275" b="1">
                <a:solidFill>
                  <a:srgbClr val="626B78"/>
                </a:solidFill>
              </a:defRPr>
            </a:defPPr>
          </a:lstStyle>
          <a:p>
            <a:pPr>
              <a:defRPr sz="1275" b="1">
                <a:solidFill>
                  <a:srgbClr val="626B78"/>
                </a:solidFill>
              </a:defRPr>
            </a:pPr>
            <a:r>
              <a:rPr sz="1275" b="1">
                <a:solidFill>
                  <a:srgbClr val="626B78"/>
                </a:solidFill>
              </a:rPr>
              <a:t>TEAM 1022 / HUMANROUTE</a:t>
            </a:r>
            <a:endParaRPr sz="1275" b="1">
              <a:solidFill>
                <a:srgbClr val="626B78"/>
              </a:solidFill>
            </a:endParaRPr>
          </a:p>
        </p:txBody>
      </p:sp>
      <p:sp>
        <p:nvSpPr>
          <p:cNvPr id="3" name="Product"/>
          <p:cNvSpPr>
            <a:spLocks noGrp="1"/>
          </p:cNvSpPr>
          <p:nvPr/>
        </p:nvSpPr>
        <p:spPr>
          <a:xfrm>
            <a:off x="533400" y="1028700"/>
            <a:ext cx="4095750" cy="419100"/>
          </a:xfrm>
          <a:prstGeom prst="rect">
            <a:avLst/>
          </a:prstGeom>
          <a:noFill/>
          <a:ln w="0">
            <a:noFill/>
          </a:ln>
        </p:spPr>
        <p:txBody>
          <a:bodyPr lIns="0" tIns="0" rIns="0" bIns="0"/>
          <a:lstStyle>
            <a:defPPr>
              <a:defRPr sz="2400" b="1">
                <a:solidFill>
                  <a:srgbClr val="355CDE"/>
                </a:solidFill>
              </a:defRPr>
            </a:defPPr>
          </a:lstStyle>
          <a:p>
            <a:pPr>
              <a:defRPr sz="2400" b="1">
                <a:solidFill>
                  <a:srgbClr val="355CDE"/>
                </a:solidFill>
              </a:defRPr>
            </a:pPr>
            <a:r>
              <a:rPr b="1">
                <a:solidFill>
                  <a:srgbClr val="355CDE"/>
                </a:solidFill>
              </a:rPr>
              <a:t>AccessRoute HK</a:t>
            </a:r>
            <a:endParaRPr b="1">
              <a:solidFill>
                <a:srgbClr val="355CDE"/>
              </a:solidFill>
            </a:endParaRPr>
          </a:p>
        </p:txBody>
      </p:sp>
      <p:sp>
        <p:nvSpPr>
          <p:cNvPr id="4" name="Headline"/>
          <p:cNvSpPr>
            <a:spLocks noGrp="1"/>
          </p:cNvSpPr>
          <p:nvPr/>
        </p:nvSpPr>
        <p:spPr>
          <a:xfrm>
            <a:off x="533400" y="1676400"/>
            <a:ext cx="4286250" cy="1381125"/>
          </a:xfrm>
          <a:prstGeom prst="rect">
            <a:avLst/>
          </a:prstGeom>
          <a:noFill/>
          <a:ln w="0">
            <a:noFill/>
          </a:ln>
        </p:spPr>
        <p:txBody>
          <a:bodyPr lIns="0" tIns="0" rIns="0" bIns="0"/>
          <a:lstStyle>
            <a:defPPr>
              <a:defRPr sz="3825" b="1">
                <a:solidFill>
                  <a:srgbClr val="17202E"/>
                </a:solidFill>
              </a:defRPr>
            </a:defPPr>
          </a:lstStyle>
          <a:p>
            <a:pPr>
              <a:defRPr sz="3825" b="1">
                <a:solidFill>
                  <a:srgbClr val="17202E"/>
                </a:solidFill>
              </a:defRPr>
            </a:pPr>
            <a:r>
              <a:rPr sz="4000" b="1">
                <a:solidFill>
                  <a:srgbClr val="17202E"/>
                </a:solidFill>
              </a:rPr>
              <a:t>A journey that</a:t>
            </a:r>
            <a:endParaRPr sz="4000" b="1">
              <a:solidFill>
                <a:srgbClr val="17202E"/>
              </a:solidFill>
            </a:endParaRPr>
          </a:p>
          <a:p>
            <a:pPr>
              <a:defRPr sz="3825" b="1">
                <a:solidFill>
                  <a:srgbClr val="17202E"/>
                </a:solidFill>
              </a:defRPr>
            </a:pPr>
            <a:r>
              <a:rPr sz="4000" b="1">
                <a:solidFill>
                  <a:srgbClr val="17202E"/>
                </a:solidFill>
              </a:rPr>
              <a:t>should be simple</a:t>
            </a:r>
            <a:endParaRPr sz="4000" b="1">
              <a:solidFill>
                <a:srgbClr val="17202E"/>
              </a:solidFill>
            </a:endParaRPr>
          </a:p>
        </p:txBody>
      </p:sp>
      <p:sp>
        <p:nvSpPr>
          <p:cNvPr id="5" name="Description"/>
          <p:cNvSpPr>
            <a:spLocks noGrp="1"/>
          </p:cNvSpPr>
          <p:nvPr/>
        </p:nvSpPr>
        <p:spPr>
          <a:xfrm>
            <a:off x="552450" y="3295650"/>
            <a:ext cx="3714750" cy="1047750"/>
          </a:xfrm>
          <a:prstGeom prst="rect">
            <a:avLst/>
          </a:prstGeom>
          <a:noFill/>
          <a:ln w="0">
            <a:noFill/>
          </a:ln>
        </p:spPr>
        <p:txBody>
          <a:bodyPr lIns="0" tIns="0" rIns="0" bIns="0"/>
          <a:lstStyle>
            <a:defPPr>
              <a:defRPr sz="1875" b="0">
                <a:solidFill>
                  <a:srgbClr val="626B78"/>
                </a:solidFill>
              </a:defRPr>
            </a:defPPr>
          </a:lstStyle>
          <a:p>
            <a:pPr>
              <a:defRPr sz="1875" b="0">
                <a:solidFill>
                  <a:srgbClr val="626B78"/>
                </a:solidFill>
              </a:defRPr>
            </a:pPr>
            <a:r>
              <a:rPr lang="en-US" altLang="zh-CN" sz="1875" b="0">
                <a:solidFill>
                  <a:srgbClr val="626B78"/>
                </a:solidFill>
              </a:rPr>
              <a:t>Personalised navigation for people with different mobility needs</a:t>
            </a:r>
            <a:endParaRPr lang="en-US" altLang="zh-CN" sz="1875" b="0">
              <a:solidFill>
                <a:srgbClr val="626B78"/>
              </a:solidFill>
            </a:endParaRPr>
          </a:p>
        </p:txBody>
      </p:sp>
      <p:sp>
        <p:nvSpPr>
          <p:cNvPr id="6" name="Track"/>
          <p:cNvSpPr>
            <a:spLocks noGrp="1"/>
          </p:cNvSpPr>
          <p:nvPr/>
        </p:nvSpPr>
        <p:spPr>
          <a:xfrm>
            <a:off x="552450" y="4743450"/>
            <a:ext cx="3619500" cy="662305"/>
          </a:xfrm>
          <a:prstGeom prst="rect">
            <a:avLst/>
          </a:prstGeom>
          <a:noFill/>
          <a:ln w="0">
            <a:noFill/>
          </a:ln>
        </p:spPr>
        <p:txBody>
          <a:bodyPr lIns="0" tIns="0" rIns="0" bIns="0"/>
          <a:lstStyle>
            <a:defPPr>
              <a:defRPr sz="1275" b="1">
                <a:solidFill>
                  <a:srgbClr val="17202E"/>
                </a:solidFill>
              </a:defRPr>
            </a:defPPr>
          </a:lstStyle>
          <a:p>
            <a:pPr>
              <a:defRPr sz="1275" b="1">
                <a:solidFill>
                  <a:srgbClr val="17202E"/>
                </a:solidFill>
              </a:defRPr>
            </a:pPr>
            <a:r>
              <a:rPr sz="1275" b="1">
                <a:solidFill>
                  <a:srgbClr val="17202E"/>
                </a:solidFill>
                <a:highlight>
                  <a:srgbClr val="C0C0C0"/>
                </a:highlight>
              </a:rPr>
              <a:t>GREEN TRANSPORT &amp;</a:t>
            </a:r>
            <a:r>
              <a:rPr lang="en-US" sz="1275" b="1">
                <a:solidFill>
                  <a:srgbClr val="17202E"/>
                </a:solidFill>
                <a:highlight>
                  <a:srgbClr val="C0C0C0"/>
                </a:highlight>
              </a:rPr>
              <a:t> </a:t>
            </a:r>
            <a:r>
              <a:rPr sz="1275" b="1">
                <a:solidFill>
                  <a:srgbClr val="17202E"/>
                </a:solidFill>
                <a:highlight>
                  <a:srgbClr val="C0C0C0"/>
                </a:highlight>
              </a:rPr>
              <a:t>SMART MOBILITY</a:t>
            </a:r>
            <a:endParaRPr sz="1275" b="1">
              <a:solidFill>
                <a:srgbClr val="17202E"/>
              </a:solidFill>
              <a:highlight>
                <a:srgbClr val="C0C0C0"/>
              </a:highlight>
            </a:endParaRPr>
          </a:p>
        </p:txBody>
      </p:sp>
      <p:sp>
        <p:nvSpPr>
          <p:cNvPr id="7" name="Concept label"/>
          <p:cNvSpPr>
            <a:spLocks noGrp="1"/>
          </p:cNvSpPr>
          <p:nvPr/>
        </p:nvSpPr>
        <p:spPr>
          <a:xfrm>
            <a:off x="5905500" y="5876925"/>
            <a:ext cx="5810250" cy="190500"/>
          </a:xfrm>
          <a:prstGeom prst="rect">
            <a:avLst/>
          </a:prstGeom>
          <a:noFill/>
          <a:ln w="0">
            <a:noFill/>
          </a:ln>
        </p:spPr>
        <p:txBody>
          <a:bodyPr lIns="0" tIns="0" rIns="0" bIns="0"/>
          <a:lstStyle>
            <a:defPPr>
              <a:defRPr sz="975" b="0">
                <a:solidFill>
                  <a:srgbClr val="626B78"/>
                </a:solidFill>
              </a:defRPr>
            </a:defPPr>
          </a:lstStyle>
          <a:p>
            <a:pPr>
              <a:defRPr sz="975" b="0">
                <a:solidFill>
                  <a:srgbClr val="626B78"/>
                </a:solidFill>
              </a:defRPr>
            </a:pPr>
            <a:r>
              <a:rPr sz="975" b="0">
                <a:solidFill>
                  <a:srgbClr val="626B78"/>
                </a:solidFill>
              </a:rPr>
              <a:t>CONCEPT VISUALIZATION · SIMULATED MOVEMENT</a:t>
            </a:r>
            <a:endParaRPr sz="975" b="0">
              <a:solidFill>
                <a:srgbClr val="626B78"/>
              </a:solidFill>
            </a:endParaRPr>
          </a:p>
        </p:txBody>
      </p:sp>
      <p:sp>
        <p:nvSpPr>
          <p:cNvPr id="8" name="Leader"/>
          <p:cNvSpPr>
            <a:spLocks noGrp="1"/>
          </p:cNvSpPr>
          <p:nvPr/>
        </p:nvSpPr>
        <p:spPr>
          <a:xfrm>
            <a:off x="533400" y="6115050"/>
            <a:ext cx="3714750" cy="238125"/>
          </a:xfrm>
          <a:prstGeom prst="rect">
            <a:avLst/>
          </a:prstGeom>
          <a:noFill/>
          <a:ln w="0">
            <a:noFill/>
          </a:ln>
        </p:spPr>
        <p:txBody>
          <a:bodyPr lIns="0" tIns="0" rIns="0" bIns="0"/>
          <a:lstStyle>
            <a:defPPr>
              <a:defRPr sz="1275" b="1">
                <a:solidFill>
                  <a:srgbClr val="17202E"/>
                </a:solidFill>
              </a:defRPr>
            </a:defPPr>
          </a:lstStyle>
          <a:p>
            <a:pPr>
              <a:defRPr sz="1275" b="1">
                <a:solidFill>
                  <a:srgbClr val="17202E"/>
                </a:solidFill>
              </a:defRPr>
            </a:pPr>
            <a:r>
              <a:rPr sz="1800" b="1">
                <a:solidFill>
                  <a:srgbClr val="17202E"/>
                </a:solidFill>
              </a:rPr>
              <a:t>Leader:</a:t>
            </a:r>
            <a:r>
              <a:rPr sz="1600" b="1">
                <a:solidFill>
                  <a:srgbClr val="17202E"/>
                </a:solidFill>
              </a:rPr>
              <a:t> Li Tong Bo (HKUST</a:t>
            </a:r>
            <a:r>
              <a:rPr sz="1400" b="1">
                <a:solidFill>
                  <a:srgbClr val="17202E"/>
                </a:solidFill>
              </a:rPr>
              <a:t>)</a:t>
            </a:r>
            <a:endParaRPr sz="1400" b="1">
              <a:solidFill>
                <a:srgbClr val="17202E"/>
              </a:solidFill>
            </a:endParaRPr>
          </a:p>
        </p:txBody>
      </p:sp>
      <p:sp>
        <p:nvSpPr>
          <p:cNvPr id="9" name="Member 2"/>
          <p:cNvSpPr>
            <a:spLocks noGrp="1"/>
          </p:cNvSpPr>
          <p:nvPr/>
        </p:nvSpPr>
        <p:spPr>
          <a:xfrm>
            <a:off x="4495800" y="6115050"/>
            <a:ext cx="3333750" cy="238125"/>
          </a:xfrm>
          <a:prstGeom prst="rect">
            <a:avLst/>
          </a:prstGeom>
          <a:noFill/>
          <a:ln w="0">
            <a:noFill/>
          </a:ln>
        </p:spPr>
        <p:txBody>
          <a:bodyPr lIns="0" tIns="0" rIns="0" bIns="0"/>
          <a:lstStyle>
            <a:defPPr>
              <a:defRPr sz="1275" b="0">
                <a:solidFill>
                  <a:srgbClr val="17202E"/>
                </a:solidFill>
              </a:defRPr>
            </a:defPPr>
          </a:lstStyle>
          <a:p>
            <a:pPr>
              <a:defRPr sz="1275" b="0">
                <a:solidFill>
                  <a:srgbClr val="17202E"/>
                </a:solidFill>
              </a:defRPr>
            </a:pPr>
            <a:r>
              <a:rPr sz="1600" b="0">
                <a:solidFill>
                  <a:srgbClr val="17202E"/>
                </a:solidFill>
              </a:rPr>
              <a:t>Zhou Yi Xi (HKBU)</a:t>
            </a:r>
            <a:endParaRPr sz="1600" b="0">
              <a:solidFill>
                <a:srgbClr val="17202E"/>
              </a:solidFill>
            </a:endParaRPr>
          </a:p>
        </p:txBody>
      </p:sp>
      <p:sp>
        <p:nvSpPr>
          <p:cNvPr id="10" name="Member 3"/>
          <p:cNvSpPr>
            <a:spLocks noGrp="1"/>
          </p:cNvSpPr>
          <p:nvPr/>
        </p:nvSpPr>
        <p:spPr>
          <a:xfrm>
            <a:off x="8334375" y="6115050"/>
            <a:ext cx="3476625" cy="238125"/>
          </a:xfrm>
          <a:prstGeom prst="rect">
            <a:avLst/>
          </a:prstGeom>
          <a:noFill/>
          <a:ln w="0">
            <a:noFill/>
          </a:ln>
        </p:spPr>
        <p:txBody>
          <a:bodyPr lIns="0" tIns="0" rIns="0" bIns="0"/>
          <a:lstStyle>
            <a:defPPr>
              <a:defRPr sz="1275" b="0">
                <a:solidFill>
                  <a:srgbClr val="17202E"/>
                </a:solidFill>
              </a:defRPr>
            </a:defPPr>
          </a:lstStyle>
          <a:p>
            <a:pPr>
              <a:defRPr sz="1275" b="0">
                <a:solidFill>
                  <a:srgbClr val="17202E"/>
                </a:solidFill>
              </a:defRPr>
            </a:pPr>
            <a:r>
              <a:rPr sz="1800" b="0">
                <a:solidFill>
                  <a:srgbClr val="17202E"/>
                </a:solidFill>
              </a:rPr>
              <a:t>Leung Tsun Hin Brian (HKUST)</a:t>
            </a:r>
            <a:endParaRPr sz="1800" b="0">
              <a:solidFill>
                <a:srgbClr val="17202E"/>
              </a:solidFill>
            </a:endParaRPr>
          </a:p>
        </p:txBody>
      </p:sp>
      <p:sp>
        <p:nvSpPr>
          <p:cNvPr id="11" name="Member 4"/>
          <p:cNvSpPr>
            <a:spLocks noGrp="1"/>
          </p:cNvSpPr>
          <p:nvPr/>
        </p:nvSpPr>
        <p:spPr>
          <a:xfrm>
            <a:off x="533400" y="6438900"/>
            <a:ext cx="3714750" cy="238125"/>
          </a:xfrm>
          <a:prstGeom prst="rect">
            <a:avLst/>
          </a:prstGeom>
          <a:noFill/>
          <a:ln w="0">
            <a:noFill/>
          </a:ln>
        </p:spPr>
        <p:txBody>
          <a:bodyPr lIns="0" tIns="0" rIns="0" bIns="0"/>
          <a:lstStyle>
            <a:defPPr>
              <a:defRPr sz="1275" b="0">
                <a:solidFill>
                  <a:srgbClr val="17202E"/>
                </a:solidFill>
              </a:defRPr>
            </a:defPPr>
          </a:lstStyle>
          <a:p>
            <a:pPr>
              <a:defRPr sz="1275" b="0">
                <a:solidFill>
                  <a:srgbClr val="17202E"/>
                </a:solidFill>
              </a:defRPr>
            </a:pPr>
            <a:r>
              <a:rPr sz="1600" b="0">
                <a:solidFill>
                  <a:srgbClr val="17202E"/>
                </a:solidFill>
              </a:rPr>
              <a:t>PENG Yang Han (LingU)</a:t>
            </a:r>
            <a:endParaRPr sz="1600" b="0">
              <a:solidFill>
                <a:srgbClr val="17202E"/>
              </a:solidFill>
            </a:endParaRPr>
          </a:p>
        </p:txBody>
      </p:sp>
      <p:sp>
        <p:nvSpPr>
          <p:cNvPr id="12" name="Member 5"/>
          <p:cNvSpPr>
            <a:spLocks noGrp="1"/>
          </p:cNvSpPr>
          <p:nvPr/>
        </p:nvSpPr>
        <p:spPr>
          <a:xfrm>
            <a:off x="4495800" y="6438900"/>
            <a:ext cx="3333750" cy="238125"/>
          </a:xfrm>
          <a:prstGeom prst="rect">
            <a:avLst/>
          </a:prstGeom>
          <a:noFill/>
          <a:ln w="0">
            <a:noFill/>
          </a:ln>
        </p:spPr>
        <p:txBody>
          <a:bodyPr lIns="0" tIns="0" rIns="0" bIns="0"/>
          <a:lstStyle>
            <a:defPPr>
              <a:defRPr sz="1275" b="0">
                <a:solidFill>
                  <a:srgbClr val="17202E"/>
                </a:solidFill>
              </a:defRPr>
            </a:defPPr>
          </a:lstStyle>
          <a:p>
            <a:pPr>
              <a:defRPr sz="1275" b="0">
                <a:solidFill>
                  <a:srgbClr val="17202E"/>
                </a:solidFill>
              </a:defRPr>
            </a:pPr>
            <a:r>
              <a:rPr sz="1600" b="0">
                <a:solidFill>
                  <a:srgbClr val="17202E"/>
                </a:solidFill>
              </a:rPr>
              <a:t>Fan Zhen Zhen (HKBU</a:t>
            </a:r>
            <a:r>
              <a:rPr sz="1400" b="0">
                <a:solidFill>
                  <a:srgbClr val="17202E"/>
                </a:solidFill>
              </a:rPr>
              <a:t>)</a:t>
            </a:r>
            <a:endParaRPr sz="1400" b="0">
              <a:solidFill>
                <a:srgbClr val="17202E"/>
              </a:solidFill>
            </a:endParaRPr>
          </a:p>
        </p:txBody>
      </p:sp>
      <p:sp>
        <p:nvSpPr>
          <p:cNvPr id="13" name="Member 6"/>
          <p:cNvSpPr>
            <a:spLocks noGrp="1"/>
          </p:cNvSpPr>
          <p:nvPr/>
        </p:nvSpPr>
        <p:spPr>
          <a:xfrm>
            <a:off x="8334375" y="6438900"/>
            <a:ext cx="3476625" cy="238125"/>
          </a:xfrm>
          <a:prstGeom prst="rect">
            <a:avLst/>
          </a:prstGeom>
          <a:noFill/>
          <a:ln w="0">
            <a:noFill/>
          </a:ln>
        </p:spPr>
        <p:txBody>
          <a:bodyPr lIns="0" tIns="0" rIns="0" bIns="0"/>
          <a:lstStyle>
            <a:defPPr>
              <a:defRPr sz="1275" b="0">
                <a:solidFill>
                  <a:srgbClr val="17202E"/>
                </a:solidFill>
              </a:defRPr>
            </a:defPPr>
          </a:lstStyle>
          <a:p>
            <a:pPr>
              <a:defRPr sz="1275" b="0">
                <a:solidFill>
                  <a:srgbClr val="17202E"/>
                </a:solidFill>
              </a:defRPr>
            </a:pPr>
            <a:r>
              <a:rPr sz="1400" b="0">
                <a:solidFill>
                  <a:srgbClr val="17202E"/>
                </a:solidFill>
              </a:rPr>
              <a:t>Z</a:t>
            </a:r>
            <a:r>
              <a:rPr sz="1600" b="0">
                <a:solidFill>
                  <a:srgbClr val="17202E"/>
                </a:solidFill>
              </a:rPr>
              <a:t>hang Jian Ming (HKBU)</a:t>
            </a:r>
            <a:endParaRPr sz="1600" b="0">
              <a:solidFill>
                <a:srgbClr val="17202E"/>
              </a:solidFill>
            </a:endParaRPr>
          </a:p>
        </p:txBody>
      </p:sp>
      <p:pic>
        <p:nvPicPr>
          <p:cNvPr id="15" name="Looping navigation concept">
            <a:hlinkClick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580255" y="419100"/>
            <a:ext cx="7211060" cy="5429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3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3" name="矩形 2"/>
          <p:cNvSpPr>
            <a:spLocks noGrp="1"/>
          </p:cNvSpPr>
          <p:nvPr/>
        </p:nvSpPr>
        <p:spPr>
          <a:xfrm>
            <a:off x="609600" y="299085"/>
            <a:ext cx="10572750" cy="887095"/>
          </a:xfrm>
          <a:prstGeom prst="rect">
            <a:avLst/>
          </a:prstGeom>
          <a:noFill/>
          <a:ln w="0">
            <a:noFill/>
            <a:prstDash val="solid"/>
          </a:ln>
        </p:spPr>
        <p:txBody>
          <a:bodyPr lIns="0" tIns="0" rIns="0" bIns="0" anchor="ctr">
            <a:normAutofit/>
          </a:bodyPr>
          <a:lstStyle>
            <a:defPPr algn="l">
              <a:defRPr sz="3000" b="1">
                <a:solidFill>
                  <a:srgbClr val="10322E"/>
                </a:solidFill>
                <a:latin typeface="Arial" panose="020B0604020202020204"/>
                <a:ea typeface="Arial" panose="020B0604020202020204"/>
                <a:cs typeface="Arial" panose="020B0604020202020204"/>
              </a:defRPr>
            </a:defPPr>
          </a:lstStyle>
          <a:p>
            <a:pPr algn="l">
              <a:lnSpc>
                <a:spcPct val="100000"/>
              </a:lnSpc>
              <a:buNone/>
              <a:defRPr sz="3000" b="1">
                <a:solidFill>
                  <a:srgbClr val="10322E"/>
                </a:solidFill>
                <a:latin typeface="Arial" panose="020B0604020202020204"/>
                <a:ea typeface="Arial" panose="020B0604020202020204"/>
                <a:cs typeface="Arial" panose="020B0604020202020204"/>
              </a:defRPr>
            </a:pPr>
            <a:r>
              <a:rPr sz="3000" b="1">
                <a:solidFill>
                  <a:srgbClr val="10322E"/>
                </a:solidFill>
                <a:latin typeface="Arial" panose="020B0604020202020204"/>
                <a:ea typeface="Arial" panose="020B0604020202020204"/>
                <a:cs typeface="Arial" panose="020B0604020202020204"/>
              </a:rPr>
              <a:t>Invisible barriers in a vertical city</a:t>
            </a:r>
            <a:endParaRPr sz="3000" b="1">
              <a:solidFill>
                <a:srgbClr val="10322E"/>
              </a:solidFill>
              <a:latin typeface="Arial" panose="020B0604020202020204"/>
              <a:ea typeface="Arial" panose="020B0604020202020204"/>
              <a:cs typeface="Arial" panose="020B0604020202020204"/>
            </a:endParaRPr>
          </a:p>
        </p:txBody>
      </p:sp>
      <p:sp>
        <p:nvSpPr>
          <p:cNvPr id="4" name="矩形 3"/>
          <p:cNvSpPr>
            <a:spLocks noGrp="1"/>
          </p:cNvSpPr>
          <p:nvPr/>
        </p:nvSpPr>
        <p:spPr>
          <a:xfrm>
            <a:off x="609600" y="1381125"/>
            <a:ext cx="10096500" cy="361950"/>
          </a:xfrm>
          <a:prstGeom prst="rect">
            <a:avLst/>
          </a:prstGeom>
          <a:noFill/>
          <a:ln w="0">
            <a:noFill/>
            <a:prstDash val="solid"/>
          </a:ln>
        </p:spPr>
        <p:txBody>
          <a:bodyPr wrap="square" lIns="0" tIns="0" rIns="0" bIns="0" anchor="t">
            <a:noAutofit/>
          </a:bodyPr>
          <a:lstStyle>
            <a:defPPr algn="l">
              <a:defRPr sz="1800" b="0">
                <a:solidFill>
                  <a:srgbClr val="5F716D"/>
                </a:solidFill>
                <a:latin typeface="Arial" panose="020B0604020202020204"/>
                <a:ea typeface="Arial" panose="020B0604020202020204"/>
                <a:cs typeface="Arial" panose="020B0604020202020204"/>
              </a:defRPr>
            </a:defPPr>
          </a:lstStyle>
          <a:p>
            <a:pPr>
              <a:lnSpc>
                <a:spcPct val="100000"/>
              </a:lnSpc>
              <a:buNone/>
              <a:defRPr sz="1800" b="0">
                <a:solidFill>
                  <a:srgbClr val="5F716D"/>
                </a:solidFill>
                <a:latin typeface="Arial" panose="020B0604020202020204"/>
                <a:ea typeface="Arial" panose="020B0604020202020204"/>
                <a:cs typeface="Arial" panose="020B0604020202020204"/>
              </a:defRPr>
            </a:pPr>
            <a:r>
              <a:rPr lang="en-US">
                <a:solidFill>
                  <a:srgbClr val="5F716D"/>
                </a:solidFill>
                <a:latin typeface="Arial" panose="020B0604020202020204" pitchFamily="34" charset="0"/>
                <a:ea typeface="Arial" panose="020B0604020202020204"/>
                <a:cs typeface="Arial" panose="020B0604020202020204"/>
              </a:rPr>
              <a:t>Three recurring barriers can invalidate an otherwise usable route.</a:t>
            </a:r>
            <a:endParaRPr>
              <a:solidFill>
                <a:srgbClr val="5F716D"/>
              </a:solidFill>
              <a:latin typeface="Arial" panose="020B0604020202020204" pitchFamily="34" charset="0"/>
              <a:ea typeface="Arial" panose="020B0604020202020204"/>
              <a:cs typeface="Arial" panose="020B0604020202020204"/>
            </a:endParaRPr>
          </a:p>
        </p:txBody>
      </p:sp>
      <p:sp>
        <p:nvSpPr>
          <p:cNvPr id="5" name="矩形 4"/>
          <p:cNvSpPr>
            <a:spLocks noGrp="1"/>
          </p:cNvSpPr>
          <p:nvPr/>
        </p:nvSpPr>
        <p:spPr>
          <a:xfrm>
            <a:off x="628650" y="1924050"/>
            <a:ext cx="1714500" cy="819150"/>
          </a:xfrm>
          <a:prstGeom prst="rect">
            <a:avLst/>
          </a:prstGeom>
          <a:noFill/>
          <a:ln w="0">
            <a:noFill/>
            <a:prstDash val="solid"/>
          </a:ln>
        </p:spPr>
        <p:txBody>
          <a:bodyPr lIns="0" tIns="0" rIns="0" bIns="0" anchor="ctr">
            <a:normAutofit/>
          </a:bodyPr>
          <a:lstStyle>
            <a:defPPr algn="l">
              <a:defRPr sz="5100" b="1">
                <a:solidFill>
                  <a:srgbClr val="0C8D80"/>
                </a:solidFill>
                <a:latin typeface="Arial" panose="020B0604020202020204"/>
                <a:ea typeface="Arial" panose="020B0604020202020204"/>
                <a:cs typeface="Arial" panose="020B0604020202020204"/>
              </a:defRPr>
            </a:defPPr>
          </a:lstStyle>
          <a:p>
            <a:pPr algn="l">
              <a:lnSpc>
                <a:spcPct val="100000"/>
              </a:lnSpc>
              <a:buNone/>
              <a:defRPr sz="5100" b="1">
                <a:solidFill>
                  <a:srgbClr val="0C8D80"/>
                </a:solidFill>
                <a:latin typeface="Arial" panose="020B0604020202020204"/>
                <a:ea typeface="Arial" panose="020B0604020202020204"/>
                <a:cs typeface="Arial" panose="020B0604020202020204"/>
              </a:defRPr>
            </a:pPr>
            <a:r>
              <a:rPr sz="5100" b="1">
                <a:solidFill>
                  <a:srgbClr val="0C8D80"/>
                </a:solidFill>
                <a:latin typeface="Arial" panose="020B0604020202020204"/>
                <a:ea typeface="Arial" panose="020B0604020202020204"/>
                <a:cs typeface="Arial" panose="020B0604020202020204"/>
              </a:rPr>
              <a:t>110</a:t>
            </a:r>
            <a:endParaRPr sz="5100" b="1">
              <a:solidFill>
                <a:srgbClr val="0C8D80"/>
              </a:solidFill>
              <a:latin typeface="Arial" panose="020B0604020202020204"/>
              <a:ea typeface="Arial" panose="020B0604020202020204"/>
              <a:cs typeface="Arial" panose="020B0604020202020204"/>
            </a:endParaRPr>
          </a:p>
        </p:txBody>
      </p:sp>
      <p:sp>
        <p:nvSpPr>
          <p:cNvPr id="6" name="矩形 5"/>
          <p:cNvSpPr>
            <a:spLocks noGrp="1"/>
          </p:cNvSpPr>
          <p:nvPr/>
        </p:nvSpPr>
        <p:spPr>
          <a:xfrm>
            <a:off x="2038350" y="2076450"/>
            <a:ext cx="3143250" cy="571500"/>
          </a:xfrm>
          <a:prstGeom prst="rect">
            <a:avLst/>
          </a:prstGeom>
          <a:noFill/>
          <a:ln w="0">
            <a:noFill/>
            <a:prstDash val="solid"/>
          </a:ln>
        </p:spPr>
        <p:txBody>
          <a:bodyPr lIns="0" tIns="0" rIns="0" bIns="0" anchor="t">
            <a:normAutofit/>
          </a:bodyPr>
          <a:lstStyle>
            <a:defPPr algn="l">
              <a:defRPr sz="1575" b="1">
                <a:solidFill>
                  <a:srgbClr val="1B4540"/>
                </a:solidFill>
                <a:latin typeface="Arial" panose="020B0604020202020204"/>
                <a:ea typeface="Arial" panose="020B0604020202020204"/>
                <a:cs typeface="Arial" panose="020B0604020202020204"/>
              </a:defRPr>
            </a:defPPr>
          </a:lstStyle>
          <a:p>
            <a:pPr algn="l">
              <a:lnSpc>
                <a:spcPct val="100000"/>
              </a:lnSpc>
              <a:buNone/>
              <a:defRPr sz="1575" b="1">
                <a:solidFill>
                  <a:srgbClr val="1B4540"/>
                </a:solidFill>
                <a:latin typeface="Arial" panose="020B0604020202020204"/>
                <a:ea typeface="Arial" panose="020B0604020202020204"/>
                <a:cs typeface="Arial" panose="020B0604020202020204"/>
              </a:defRPr>
            </a:pPr>
            <a:r>
              <a:rPr sz="1575" b="1">
                <a:solidFill>
                  <a:srgbClr val="1B4540"/>
                </a:solidFill>
                <a:latin typeface="Arial" panose="020B0604020202020204"/>
                <a:ea typeface="Arial" panose="020B0604020202020204"/>
                <a:cs typeface="Arial" panose="020B0604020202020204"/>
              </a:rPr>
              <a:t>responses in a preliminary needs and preferences survey</a:t>
            </a:r>
            <a:endParaRPr sz="1575" b="1">
              <a:solidFill>
                <a:srgbClr val="1B4540"/>
              </a:solidFill>
              <a:latin typeface="Arial" panose="020B0604020202020204"/>
              <a:ea typeface="Arial" panose="020B0604020202020204"/>
              <a:cs typeface="Arial" panose="020B0604020202020204"/>
            </a:endParaRPr>
          </a:p>
        </p:txBody>
      </p:sp>
      <p:graphicFrame>
        <p:nvGraphicFramePr>
          <p:cNvPr id="7" name="Chart"/>
          <p:cNvGraphicFramePr/>
          <p:nvPr/>
        </p:nvGraphicFramePr>
        <p:xfrm>
          <a:off x="5652135" y="1816100"/>
          <a:ext cx="6269990" cy="4089400"/>
        </p:xfrm>
        <a:graphic>
          <a:graphicData uri="http://schemas.openxmlformats.org/drawingml/2006/chart">
            <c:chart xmlns:c="http://schemas.openxmlformats.org/drawingml/2006/chart" xmlns:r="http://schemas.openxmlformats.org/officeDocument/2006/relationships" r:id="rId1"/>
          </a:graphicData>
        </a:graphic>
      </p:graphicFrame>
      <p:pic>
        <p:nvPicPr>
          <p:cNvPr id="8" name="图片 7"/>
          <p:cNvPicPr>
            <a:picLocks noChangeAspect="1"/>
          </p:cNvPicPr>
          <p:nvPr/>
        </p:nvPicPr>
        <p:blipFill>
          <a:blip r:embed="rId2"/>
          <a:srcRect t="3000" r="18000" b="3000"/>
          <a:stretch>
            <a:fillRect/>
          </a:stretch>
        </p:blipFill>
        <p:spPr>
          <a:xfrm>
            <a:off x="609600" y="3048000"/>
            <a:ext cx="4095750" cy="2724150"/>
          </a:xfrm>
          <a:prstGeom prst="roundRect">
            <a:avLst>
              <a:gd name="adj" fmla="val 4196"/>
            </a:avLst>
          </a:prstGeom>
        </p:spPr>
      </p:pic>
      <p:sp>
        <p:nvSpPr>
          <p:cNvPr id="9" name="矩形 8"/>
          <p:cNvSpPr>
            <a:spLocks noGrp="1"/>
          </p:cNvSpPr>
          <p:nvPr/>
        </p:nvSpPr>
        <p:spPr>
          <a:xfrm>
            <a:off x="609600" y="4629150"/>
            <a:ext cx="4095750" cy="1143000"/>
          </a:xfrm>
          <a:prstGeom prst="rect">
            <a:avLst/>
          </a:prstGeom>
          <a:gradFill>
            <a:gsLst>
              <a:gs pos="0">
                <a:srgbClr val="071F1D">
                  <a:alpha val="0"/>
                </a:srgbClr>
              </a:gs>
              <a:gs pos="70000">
                <a:srgbClr val="071F1D">
                  <a:alpha val="92000"/>
                </a:srgbClr>
              </a:gs>
              <a:gs pos="100000">
                <a:srgbClr val="071F1D">
                  <a:alpha val="98000"/>
                </a:srgbClr>
              </a:gs>
            </a:gsLst>
            <a:lin ang="5400000"/>
          </a:gradFill>
          <a:ln w="0">
            <a:noFill/>
            <a:prstDash val="solid"/>
          </a:ln>
        </p:spPr>
      </p:sp>
      <p:sp>
        <p:nvSpPr>
          <p:cNvPr id="10" name="矩形: 圆角 9"/>
          <p:cNvSpPr>
            <a:spLocks noGrp="1"/>
          </p:cNvSpPr>
          <p:nvPr/>
        </p:nvSpPr>
        <p:spPr>
          <a:xfrm>
            <a:off x="781050" y="4686300"/>
            <a:ext cx="1381125" cy="285750"/>
          </a:xfrm>
          <a:prstGeom prst="roundRect">
            <a:avLst>
              <a:gd name="adj" fmla="val 40000"/>
            </a:avLst>
          </a:prstGeom>
          <a:solidFill>
            <a:srgbClr val="F3A23A"/>
          </a:solidFill>
          <a:ln w="0">
            <a:noFill/>
            <a:prstDash val="solid"/>
          </a:ln>
        </p:spPr>
      </p:sp>
      <p:sp>
        <p:nvSpPr>
          <p:cNvPr id="11" name="矩形 10"/>
          <p:cNvSpPr>
            <a:spLocks noGrp="1"/>
          </p:cNvSpPr>
          <p:nvPr/>
        </p:nvSpPr>
        <p:spPr>
          <a:xfrm>
            <a:off x="876300" y="4695825"/>
            <a:ext cx="1190625" cy="266700"/>
          </a:xfrm>
          <a:prstGeom prst="rect">
            <a:avLst/>
          </a:prstGeom>
          <a:noFill/>
          <a:ln w="0">
            <a:noFill/>
            <a:prstDash val="solid"/>
          </a:ln>
        </p:spPr>
        <p:txBody>
          <a:bodyPr lIns="0" tIns="0" rIns="0" bIns="0" anchor="ctr">
            <a:normAutofit/>
          </a:bodyPr>
          <a:lstStyle>
            <a:defPPr algn="ctr">
              <a:defRPr sz="975" b="1">
                <a:solidFill>
                  <a:srgbClr val="10322E"/>
                </a:solidFill>
                <a:latin typeface="Arial" panose="020B0604020202020204"/>
                <a:ea typeface="Arial" panose="020B0604020202020204"/>
                <a:cs typeface="Arial" panose="020B0604020202020204"/>
              </a:defRPr>
            </a:defPPr>
          </a:lstStyle>
          <a:p>
            <a:pPr algn="ctr">
              <a:lnSpc>
                <a:spcPct val="100000"/>
              </a:lnSpc>
              <a:buNone/>
              <a:defRPr sz="975" b="1">
                <a:solidFill>
                  <a:srgbClr val="10322E"/>
                </a:solidFill>
                <a:latin typeface="Arial" panose="020B0604020202020204"/>
                <a:ea typeface="Arial" panose="020B0604020202020204"/>
                <a:cs typeface="Arial" panose="020B0604020202020204"/>
              </a:defRPr>
            </a:pPr>
            <a:r>
              <a:rPr sz="975" b="1">
                <a:solidFill>
                  <a:srgbClr val="10322E"/>
                </a:solidFill>
                <a:latin typeface="Arial" panose="020B0604020202020204"/>
                <a:ea typeface="Arial" panose="020B0604020202020204"/>
                <a:cs typeface="Arial" panose="020B0604020202020204"/>
              </a:rPr>
              <a:t>CONCEPT SCENE</a:t>
            </a:r>
            <a:endParaRPr sz="975" b="1">
              <a:solidFill>
                <a:srgbClr val="10322E"/>
              </a:solidFill>
              <a:latin typeface="Arial" panose="020B0604020202020204"/>
              <a:ea typeface="Arial" panose="020B0604020202020204"/>
              <a:cs typeface="Arial" panose="020B0604020202020204"/>
            </a:endParaRPr>
          </a:p>
        </p:txBody>
      </p:sp>
      <p:sp>
        <p:nvSpPr>
          <p:cNvPr id="12" name="矩形 11"/>
          <p:cNvSpPr>
            <a:spLocks noGrp="1"/>
          </p:cNvSpPr>
          <p:nvPr/>
        </p:nvSpPr>
        <p:spPr>
          <a:xfrm>
            <a:off x="781050" y="5067300"/>
            <a:ext cx="3638550" cy="552450"/>
          </a:xfrm>
          <a:prstGeom prst="rect">
            <a:avLst/>
          </a:prstGeom>
          <a:noFill/>
          <a:ln w="0">
            <a:noFill/>
            <a:prstDash val="solid"/>
          </a:ln>
        </p:spPr>
        <p:txBody>
          <a:bodyPr lIns="0" tIns="0" rIns="0" bIns="0" anchor="t">
            <a:normAutofit/>
          </a:bodyPr>
          <a:lstStyle>
            <a:defPPr algn="l">
              <a:defRPr sz="1425" b="1">
                <a:solidFill>
                  <a:srgbClr val="FFFFFF"/>
                </a:solidFill>
                <a:latin typeface="Arial" panose="020B0604020202020204"/>
                <a:ea typeface="Arial" panose="020B0604020202020204"/>
                <a:cs typeface="Arial" panose="020B0604020202020204"/>
              </a:defRPr>
            </a:defPPr>
          </a:lstStyle>
          <a:p>
            <a:pPr algn="l">
              <a:lnSpc>
                <a:spcPct val="100000"/>
              </a:lnSpc>
              <a:buNone/>
              <a:defRPr sz="1425" b="1">
                <a:solidFill>
                  <a:srgbClr val="FFFFFF"/>
                </a:solidFill>
                <a:latin typeface="Arial" panose="020B0604020202020204"/>
                <a:ea typeface="Arial" panose="020B0604020202020204"/>
                <a:cs typeface="Arial" panose="020B0604020202020204"/>
              </a:defRPr>
            </a:pPr>
            <a:r>
              <a:rPr sz="1425" b="1">
                <a:solidFill>
                  <a:srgbClr val="FFFFFF"/>
                </a:solidFill>
                <a:latin typeface="Arial" panose="020B0604020202020204"/>
                <a:ea typeface="Arial" panose="020B0604020202020204"/>
                <a:cs typeface="Arial" panose="020B0604020202020204"/>
              </a:rPr>
              <a:t>A failed lift can end the journey, even when the map still shows a route.</a:t>
            </a:r>
            <a:endParaRPr sz="1425" b="1">
              <a:solidFill>
                <a:srgbClr val="FFFFFF"/>
              </a:solidFill>
              <a:latin typeface="Arial" panose="020B0604020202020204"/>
              <a:ea typeface="Arial" panose="020B0604020202020204"/>
              <a:cs typeface="Arial" panose="020B0604020202020204"/>
            </a:endParaRPr>
          </a:p>
        </p:txBody>
      </p:sp>
      <p:sp>
        <p:nvSpPr>
          <p:cNvPr id="13" name="矩形 12"/>
          <p:cNvSpPr>
            <a:spLocks noGrp="1"/>
          </p:cNvSpPr>
          <p:nvPr/>
        </p:nvSpPr>
        <p:spPr>
          <a:xfrm>
            <a:off x="609600" y="5905500"/>
            <a:ext cx="4762500" cy="333375"/>
          </a:xfrm>
          <a:prstGeom prst="rect">
            <a:avLst/>
          </a:prstGeom>
          <a:noFill/>
          <a:ln w="0">
            <a:noFill/>
            <a:prstDash val="solid"/>
          </a:ln>
        </p:spPr>
        <p:txBody>
          <a:bodyPr wrap="square" lIns="0" tIns="0" rIns="0" bIns="0" anchor="t">
            <a:noAutofit/>
          </a:bodyPr>
          <a:lstStyle>
            <a:defPPr algn="l">
              <a:defRPr sz="1050" b="1">
                <a:solidFill>
                  <a:srgbClr val="5F716D"/>
                </a:solidFill>
                <a:latin typeface="Arial" panose="020B0604020202020204"/>
                <a:ea typeface="Arial" panose="020B0604020202020204"/>
                <a:cs typeface="Arial" panose="020B0604020202020204"/>
              </a:defRPr>
            </a:defPPr>
          </a:lstStyle>
          <a:p>
            <a:pPr>
              <a:lnSpc>
                <a:spcPct val="100000"/>
              </a:lnSpc>
              <a:buNone/>
              <a:defRPr sz="1050" b="1">
                <a:solidFill>
                  <a:srgbClr val="5F716D"/>
                </a:solidFill>
                <a:latin typeface="Arial" panose="020B0604020202020204"/>
                <a:ea typeface="Arial" panose="020B0604020202020204"/>
                <a:cs typeface="Arial" panose="020B0604020202020204"/>
              </a:defRPr>
            </a:pPr>
            <a:r>
              <a:rPr lang="en-US" sz="1050" b="1">
                <a:solidFill>
                  <a:srgbClr val="5F716D"/>
                </a:solidFill>
                <a:latin typeface="Arial" panose="020B0604020202020204" pitchFamily="34" charset="0"/>
                <a:ea typeface="Arial" panose="020B0604020202020204"/>
                <a:cs typeface="Arial" panose="020B0604020202020204"/>
              </a:rPr>
              <a:t>Survey scope: broad preliminary sample. Results show needs and preferences, not product effectiveness.</a:t>
            </a:r>
            <a:endParaRPr sz="1050" b="1">
              <a:solidFill>
                <a:srgbClr val="5F716D"/>
              </a:solidFill>
              <a:latin typeface="Arial" panose="020B0604020202020204" pitchFamily="34" charset="0"/>
              <a:ea typeface="Arial" panose="020B0604020202020204"/>
              <a:cs typeface="Arial" panose="020B0604020202020204"/>
            </a:endParaRPr>
          </a:p>
        </p:txBody>
      </p:sp>
      <p:sp>
        <p:nvSpPr>
          <p:cNvPr id="14" name="矩形 13"/>
          <p:cNvSpPr>
            <a:spLocks noGrp="1"/>
          </p:cNvSpPr>
          <p:nvPr/>
        </p:nvSpPr>
        <p:spPr>
          <a:xfrm>
            <a:off x="609600" y="6515100"/>
            <a:ext cx="4762500" cy="190500"/>
          </a:xfrm>
          <a:prstGeom prst="rect">
            <a:avLst/>
          </a:prstGeom>
          <a:noFill/>
          <a:ln w="0">
            <a:noFill/>
            <a:prstDash val="solid"/>
          </a:ln>
        </p:spPr>
        <p:txBody>
          <a:bodyPr lIns="0" tIns="0" rIns="0" bIns="0" anchor="ctr">
            <a:normAutofit/>
          </a:bodyPr>
          <a:lstStyle>
            <a:defPPr algn="l">
              <a:defRPr sz="900" b="1">
                <a:solidFill>
                  <a:srgbClr val="6E827E"/>
                </a:solidFill>
                <a:latin typeface="Arial" panose="020B0604020202020204"/>
                <a:ea typeface="Arial" panose="020B0604020202020204"/>
                <a:cs typeface="Arial" panose="020B0604020202020204"/>
              </a:defRPr>
            </a:defPPr>
          </a:lstStyle>
          <a:p>
            <a:pPr algn="l">
              <a:lnSpc>
                <a:spcPct val="100000"/>
              </a:lnSpc>
              <a:buNone/>
              <a:defRPr sz="900" b="1">
                <a:solidFill>
                  <a:srgbClr val="6E827E"/>
                </a:solidFill>
                <a:latin typeface="Arial" panose="020B0604020202020204"/>
                <a:ea typeface="Arial" panose="020B0604020202020204"/>
                <a:cs typeface="Arial" panose="020B0604020202020204"/>
              </a:defRPr>
            </a:pPr>
            <a:r>
              <a:rPr sz="900" b="1">
                <a:solidFill>
                  <a:srgbClr val="6E827E"/>
                </a:solidFill>
                <a:latin typeface="Arial" panose="020B0604020202020204"/>
                <a:ea typeface="Arial" panose="020B0604020202020204"/>
                <a:cs typeface="Arial" panose="020B0604020202020204"/>
              </a:rPr>
              <a:t>INTERNAL SURVEY · N = 110</a:t>
            </a:r>
            <a:endParaRPr sz="900" b="1">
              <a:solidFill>
                <a:srgbClr val="6E827E"/>
              </a:solidFill>
              <a:latin typeface="Arial" panose="020B0604020202020204"/>
              <a:ea typeface="Arial" panose="020B0604020202020204"/>
              <a:cs typeface="Arial" panose="020B0604020202020204"/>
            </a:endParaRPr>
          </a:p>
        </p:txBody>
      </p:sp>
      <p:sp>
        <p:nvSpPr>
          <p:cNvPr id="15" name="矩形 14"/>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0C8D80"/>
                </a:solidFill>
                <a:latin typeface="Arial" panose="020B0604020202020204"/>
                <a:ea typeface="Arial" panose="020B0604020202020204"/>
                <a:cs typeface="Arial" panose="020B0604020202020204"/>
              </a:defRPr>
            </a:defPPr>
          </a:lstStyle>
          <a:p>
            <a:pPr algn="r">
              <a:lnSpc>
                <a:spcPct val="100000"/>
              </a:lnSpc>
              <a:buNone/>
              <a:defRPr sz="900" b="1">
                <a:solidFill>
                  <a:srgbClr val="0C8D80"/>
                </a:solidFill>
                <a:latin typeface="Arial" panose="020B0604020202020204"/>
                <a:ea typeface="Arial" panose="020B0604020202020204"/>
                <a:cs typeface="Arial" panose="020B0604020202020204"/>
              </a:defRPr>
            </a:pPr>
            <a:r>
              <a:rPr sz="900" b="1">
                <a:solidFill>
                  <a:srgbClr val="0C8D80"/>
                </a:solidFill>
                <a:latin typeface="Arial" panose="020B0604020202020204"/>
                <a:ea typeface="Arial" panose="020B0604020202020204"/>
                <a:cs typeface="Arial" panose="020B0604020202020204"/>
              </a:rPr>
              <a:t>02</a:t>
            </a:r>
            <a:endParaRPr sz="900" b="1">
              <a:solidFill>
                <a:srgbClr val="0C8D80"/>
              </a:solidFill>
              <a:latin typeface="Arial" panose="020B0604020202020204"/>
              <a:ea typeface="Arial" panose="020B0604020202020204"/>
              <a:cs typeface="Arial" panose="020B0604020202020204"/>
            </a:endParaRPr>
          </a:p>
        </p:txBody>
      </p:sp>
      <p:sp>
        <p:nvSpPr>
          <p:cNvPr id="2" name="Lift failure label"/>
          <p:cNvSpPr txBox="1"/>
          <p:nvPr/>
        </p:nvSpPr>
        <p:spPr>
          <a:xfrm>
            <a:off x="9810750" y="4857750"/>
            <a:ext cx="857250" cy="276999"/>
          </a:xfrm>
          <a:prstGeom prst="rect">
            <a:avLst/>
          </a:prstGeom>
          <a:noFill/>
        </p:spPr>
        <p:txBody>
          <a:bodyPr vert="horz" wrap="square" lIns="0" tIns="0" rIns="0" bIns="0" rtlCol="0">
            <a:noAutofit/>
          </a:bodyPr>
          <a:lstStyle/>
          <a:p>
            <a:pPr algn="ctr"/>
            <a:r>
              <a:rPr lang="en-US" altLang="zh-CN" sz="1050" b="1">
                <a:solidFill>
                  <a:srgbClr val="10322E"/>
                </a:solidFill>
                <a:latin typeface="Arial" panose="020B0604020202020204" pitchFamily="34" charset="0"/>
              </a:rPr>
              <a:t>66.4%</a:t>
            </a:r>
            <a:endParaRPr lang="zh-CN" altLang="en-US" sz="1050" b="1">
              <a:solidFill>
                <a:srgbClr val="10322E"/>
              </a:solidFill>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2e53bfa0de96f1c18374925a11cdce8">
            <a:hlinkClick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47625" y="12065"/>
            <a:ext cx="12176760" cy="6784340"/>
          </a:xfrm>
          <a:prstGeom prst="rect">
            <a:avLst/>
          </a:prstGeom>
        </p:spPr>
      </p:pic>
    </p:spTree>
  </p:cSld>
  <p:clrMapOvr>
    <a:masterClrMapping/>
  </p:clrMapOvr>
  <p:timing>
    <p:tnLst>
      <p:par>
        <p:cTn id="1" dur="indefinite" restart="never" nodeType="tmRoot">
          <p:childTnLst>
            <p:video>
              <p:cMediaNode>
                <p:cTn id="2" fill="hold" display="1">
                  <p:stCondLst>
                    <p:cond delay="indefinite"/>
                  </p:stCondLst>
                </p:cTn>
                <p:tgtEl>
                  <p:spTgt spid="4"/>
                </p:tgtEl>
              </p:cMediaNode>
            </p:vide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直接连接符 1"/>
          <p:cNvSpPr>
            <a:spLocks noGrp="1"/>
          </p:cNvSpPr>
          <p:nvPr/>
        </p:nvSpPr>
        <p:spPr>
          <a:xfrm>
            <a:off x="1066800" y="542925"/>
            <a:ext cx="361950" cy="9525"/>
          </a:xfrm>
          <a:prstGeom prst="line">
            <a:avLst/>
          </a:prstGeom>
          <a:noFill/>
          <a:ln w="19050">
            <a:solidFill>
              <a:srgbClr val="0C8D80"/>
            </a:solidFill>
            <a:prstDash val="solid"/>
          </a:ln>
        </p:spPr>
      </p:sp>
      <p:sp>
        <p:nvSpPr>
          <p:cNvPr id="3" name="矩形 2"/>
          <p:cNvSpPr>
            <a:spLocks noGrp="1"/>
          </p:cNvSpPr>
          <p:nvPr/>
        </p:nvSpPr>
        <p:spPr>
          <a:xfrm>
            <a:off x="609600" y="752475"/>
            <a:ext cx="10572750" cy="552450"/>
          </a:xfrm>
          <a:prstGeom prst="rect">
            <a:avLst/>
          </a:prstGeom>
          <a:noFill/>
          <a:ln w="0">
            <a:noFill/>
            <a:prstDash val="solid"/>
          </a:ln>
        </p:spPr>
        <p:txBody>
          <a:bodyPr lIns="0" tIns="0" rIns="0" bIns="0" anchor="ctr">
            <a:normAutofit/>
          </a:bodyPr>
          <a:lstStyle>
            <a:defPPr algn="l">
              <a:defRPr sz="3000" b="1">
                <a:solidFill>
                  <a:srgbClr val="10322E"/>
                </a:solidFill>
                <a:latin typeface="Arial" panose="020B0604020202020204"/>
                <a:ea typeface="Arial" panose="020B0604020202020204"/>
                <a:cs typeface="Arial" panose="020B0604020202020204"/>
              </a:defRPr>
            </a:defPPr>
          </a:lstStyle>
          <a:p>
            <a:pPr algn="l">
              <a:lnSpc>
                <a:spcPct val="100000"/>
              </a:lnSpc>
              <a:buNone/>
              <a:defRPr sz="3000" b="1">
                <a:solidFill>
                  <a:srgbClr val="10322E"/>
                </a:solidFill>
                <a:latin typeface="Arial" panose="020B0604020202020204"/>
                <a:ea typeface="Arial" panose="020B0604020202020204"/>
                <a:cs typeface="Arial" panose="020B0604020202020204"/>
              </a:defRPr>
            </a:pPr>
            <a:r>
              <a:rPr sz="3000" b="1">
                <a:solidFill>
                  <a:srgbClr val="10322E"/>
                </a:solidFill>
                <a:latin typeface="Arial" panose="020B0604020202020204"/>
                <a:ea typeface="Arial" panose="020B0604020202020204"/>
                <a:cs typeface="Arial" panose="020B0604020202020204"/>
              </a:rPr>
              <a:t>Why existing solutions fall short</a:t>
            </a:r>
            <a:endParaRPr sz="3000" b="1">
              <a:solidFill>
                <a:srgbClr val="10322E"/>
              </a:solidFill>
              <a:latin typeface="Arial" panose="020B0604020202020204"/>
              <a:ea typeface="Arial" panose="020B0604020202020204"/>
              <a:cs typeface="Arial" panose="020B0604020202020204"/>
            </a:endParaRPr>
          </a:p>
        </p:txBody>
      </p:sp>
      <p:sp>
        <p:nvSpPr>
          <p:cNvPr id="4" name="矩形 3"/>
          <p:cNvSpPr>
            <a:spLocks noGrp="1"/>
          </p:cNvSpPr>
          <p:nvPr/>
        </p:nvSpPr>
        <p:spPr>
          <a:xfrm>
            <a:off x="609600" y="1381125"/>
            <a:ext cx="10287000" cy="342900"/>
          </a:xfrm>
          <a:prstGeom prst="rect">
            <a:avLst/>
          </a:prstGeom>
          <a:noFill/>
          <a:ln w="0">
            <a:noFill/>
            <a:prstDash val="solid"/>
          </a:ln>
        </p:spPr>
        <p:txBody>
          <a:bodyPr lIns="0" tIns="0" rIns="0" bIns="0" anchor="t">
            <a:normAutofit/>
          </a:bodyPr>
          <a:lstStyle>
            <a:defPPr algn="l">
              <a:defRPr sz="1725" b="0">
                <a:solidFill>
                  <a:srgbClr val="5F716D"/>
                </a:solidFill>
                <a:latin typeface="Arial" panose="020B0604020202020204"/>
                <a:ea typeface="Arial" panose="020B0604020202020204"/>
                <a:cs typeface="Arial" panose="020B0604020202020204"/>
              </a:defRPr>
            </a:defPPr>
          </a:lstStyle>
          <a:p>
            <a:pPr algn="l">
              <a:lnSpc>
                <a:spcPct val="100000"/>
              </a:lnSpc>
              <a:buNone/>
              <a:defRPr sz="1725" b="0">
                <a:solidFill>
                  <a:srgbClr val="5F716D"/>
                </a:solidFill>
                <a:latin typeface="Arial" panose="020B0604020202020204"/>
                <a:ea typeface="Arial" panose="020B0604020202020204"/>
                <a:cs typeface="Arial" panose="020B0604020202020204"/>
              </a:defRPr>
            </a:pPr>
            <a:r>
              <a:rPr sz="1725" b="0">
                <a:solidFill>
                  <a:srgbClr val="5F716D"/>
                </a:solidFill>
                <a:latin typeface="Arial" panose="020B0604020202020204"/>
                <a:ea typeface="Arial" panose="020B0604020202020204"/>
                <a:cs typeface="Arial" panose="020B0604020202020204"/>
              </a:rPr>
              <a:t>The gap appears when the journey moves indoors or the planned route becomes unavailable.</a:t>
            </a:r>
            <a:endParaRPr sz="1725" b="0">
              <a:solidFill>
                <a:srgbClr val="5F716D"/>
              </a:solidFill>
              <a:latin typeface="Arial" panose="020B0604020202020204"/>
              <a:ea typeface="Arial" panose="020B0604020202020204"/>
              <a:cs typeface="Arial" panose="020B0604020202020204"/>
            </a:endParaRPr>
          </a:p>
        </p:txBody>
      </p:sp>
      <p:graphicFrame>
        <p:nvGraphicFramePr>
          <p:cNvPr id="5" name="表格 4"/>
          <p:cNvGraphicFramePr/>
          <p:nvPr/>
        </p:nvGraphicFramePr>
        <p:xfrm>
          <a:off x="609600" y="2095500"/>
          <a:ext cx="10972800" cy="3143250"/>
        </p:xfrm>
        <a:graphic>
          <a:graphicData uri="http://schemas.openxmlformats.org/drawingml/2006/table">
            <a:tbl>
              <a:tblPr/>
              <a:tblGrid>
                <a:gridCol w="2571750"/>
                <a:gridCol w="2571750"/>
                <a:gridCol w="2571750"/>
                <a:gridCol w="3257550"/>
              </a:tblGrid>
              <a:tr h="628650">
                <a:tc>
                  <a:txBody>
                    <a:bodyPr/>
                    <a:lstStyle/>
                    <a:p>
                      <a:r>
                        <a:t>Capability</a:t>
                      </a:r>
                    </a:p>
                  </a:txBody>
                  <a:tcPr>
                    <a:lnL w="9525">
                      <a:solidFill>
                        <a:srgbClr val="C9D8D4"/>
                      </a:solidFill>
                      <a:prstDash val="solid"/>
                    </a:lnL>
                    <a:lnR w="9525">
                      <a:solidFill>
                        <a:srgbClr val="C9D8D4"/>
                      </a:solidFill>
                      <a:prstDash val="solid"/>
                    </a:lnR>
                    <a:lnT w="9525">
                      <a:solidFill>
                        <a:srgbClr val="C9D8D4"/>
                      </a:solidFill>
                      <a:prstDash val="solid"/>
                    </a:lnT>
                    <a:lnB w="9525">
                      <a:solidFill>
                        <a:srgbClr val="C9D8D4"/>
                      </a:solidFill>
                      <a:prstDash val="solid"/>
                    </a:lnB>
                  </a:tcPr>
                </a:tc>
                <a:tc>
                  <a:txBody>
                    <a:bodyPr/>
                    <a:lstStyle/>
                    <a:p>
                      <a:r>
                        <a:t>Mainstream maps</a:t>
                      </a:r>
                    </a:p>
                  </a:txBody>
                  <a:tcPr>
                    <a:lnL w="9525" cap="flat" cmpd="sng" algn="ctr">
                      <a:solidFill>
                        <a:srgbClr val="C9D8D4"/>
                      </a:solidFill>
                      <a:prstDash val="solid"/>
                      <a:round/>
                      <a:headEnd type="none" w="med" len="med"/>
                      <a:tailEnd type="none" w="med" len="med"/>
                    </a:lnL>
                    <a:lnR w="9525">
                      <a:solidFill>
                        <a:srgbClr val="C9D8D4"/>
                      </a:solidFill>
                      <a:prstDash val="solid"/>
                    </a:lnR>
                    <a:lnT w="9525">
                      <a:solidFill>
                        <a:srgbClr val="C9D8D4"/>
                      </a:solidFill>
                      <a:prstDash val="solid"/>
                    </a:lnT>
                    <a:lnB w="9525">
                      <a:solidFill>
                        <a:srgbClr val="C9D8D4"/>
                      </a:solidFill>
                      <a:prstDash val="solid"/>
                    </a:lnB>
                  </a:tcPr>
                </a:tc>
                <a:tc>
                  <a:txBody>
                    <a:bodyPr/>
                    <a:lstStyle/>
                    <a:p>
                      <a:r>
                        <a:t>Venue information</a:t>
                      </a:r>
                    </a:p>
                  </a:txBody>
                  <a:tcPr>
                    <a:lnL w="9525" cap="flat" cmpd="sng" algn="ctr">
                      <a:solidFill>
                        <a:srgbClr val="C9D8D4"/>
                      </a:solidFill>
                      <a:prstDash val="solid"/>
                      <a:round/>
                      <a:headEnd type="none" w="med" len="med"/>
                      <a:tailEnd type="none" w="med" len="med"/>
                    </a:lnL>
                    <a:lnR w="9525">
                      <a:solidFill>
                        <a:srgbClr val="C9D8D4"/>
                      </a:solidFill>
                      <a:prstDash val="solid"/>
                    </a:lnR>
                    <a:lnT w="9525">
                      <a:solidFill>
                        <a:srgbClr val="C9D8D4"/>
                      </a:solidFill>
                      <a:prstDash val="solid"/>
                    </a:lnT>
                    <a:lnB w="9525">
                      <a:solidFill>
                        <a:srgbClr val="C9D8D4"/>
                      </a:solidFill>
                      <a:prstDash val="solid"/>
                    </a:lnB>
                  </a:tcPr>
                </a:tc>
                <a:tc>
                  <a:txBody>
                    <a:bodyPr/>
                    <a:lstStyle/>
                    <a:p>
                      <a:r>
                        <a:t>AccessRoute HK demo</a:t>
                      </a:r>
                    </a:p>
                  </a:txBody>
                  <a:tcPr>
                    <a:lnL w="9525" cap="flat" cmpd="sng" algn="ctr">
                      <a:solidFill>
                        <a:srgbClr val="C9D8D4"/>
                      </a:solidFill>
                      <a:prstDash val="solid"/>
                      <a:round/>
                      <a:headEnd type="none" w="med" len="med"/>
                      <a:tailEnd type="none" w="med" len="med"/>
                    </a:lnL>
                    <a:lnR w="9525">
                      <a:solidFill>
                        <a:srgbClr val="C9D8D4"/>
                      </a:solidFill>
                      <a:prstDash val="solid"/>
                    </a:lnR>
                    <a:lnT w="9525">
                      <a:solidFill>
                        <a:srgbClr val="C9D8D4"/>
                      </a:solidFill>
                      <a:prstDash val="solid"/>
                    </a:lnT>
                    <a:lnB w="9525">
                      <a:solidFill>
                        <a:srgbClr val="C9D8D4"/>
                      </a:solidFill>
                      <a:prstDash val="solid"/>
                    </a:lnB>
                  </a:tcPr>
                </a:tc>
              </a:tr>
              <a:tr h="628650">
                <a:tc>
                  <a:txBody>
                    <a:bodyPr/>
                    <a:lstStyle/>
                    <a:p>
                      <a:r>
                        <a:t>Outdoor route</a:t>
                      </a:r>
                    </a:p>
                  </a:txBody>
                  <a:tcPr>
                    <a:lnL w="9525">
                      <a:solidFill>
                        <a:srgbClr val="C9D8D4"/>
                      </a:solidFill>
                      <a:prstDash val="soli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Strong</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Local only</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sz="1275" b="1">
                          <a:solidFill>
                            <a:srgbClr val="10322E"/>
                          </a:solidFill>
                          <a:latin typeface="Arial" panose="020B0604020202020204"/>
                          <a:ea typeface="Arial" panose="020B0604020202020204"/>
                          <a:cs typeface="Arial" panose="020B0604020202020204"/>
                        </a:rPr>
                        <a:t>Available in demo scenes</a:t>
                      </a:r>
                      <a:endParaRPr sz="1275" b="1">
                        <a:solidFill>
                          <a:srgbClr val="10322E"/>
                        </a:solidFill>
                        <a:latin typeface="Arial" panose="020B0604020202020204"/>
                        <a:ea typeface="Arial" panose="020B0604020202020204"/>
                        <a:cs typeface="Arial" panose="020B0604020202020204"/>
                      </a:endParaRPr>
                    </a:p>
                  </a:txBody>
                  <a:tcPr anchor="ct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solidFill>
                      <a:srgbClr val="DDF4EC"/>
                    </a:solidFill>
                  </a:tcPr>
                </a:tc>
              </a:tr>
              <a:tr h="628650">
                <a:tc>
                  <a:txBody>
                    <a:bodyPr/>
                    <a:lstStyle/>
                    <a:p>
                      <a:r>
                        <a:t>Floor and lift context</a:t>
                      </a:r>
                    </a:p>
                  </a:txBody>
                  <a:tcPr>
                    <a:lnL w="9525">
                      <a:solidFill>
                        <a:srgbClr val="C9D8D4"/>
                      </a:solidFill>
                      <a:prstDash val="soli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Limited</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Often static</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sz="1275" b="1">
                          <a:solidFill>
                            <a:srgbClr val="10322E"/>
                          </a:solidFill>
                          <a:latin typeface="Arial" panose="020B0604020202020204"/>
                          <a:ea typeface="Arial" panose="020B0604020202020204"/>
                          <a:cs typeface="Arial" panose="020B0604020202020204"/>
                        </a:rPr>
                        <a:t>Floor-aware interface</a:t>
                      </a:r>
                      <a:endParaRPr sz="1275" b="1">
                        <a:solidFill>
                          <a:srgbClr val="10322E"/>
                        </a:solidFill>
                        <a:latin typeface="Arial" panose="020B0604020202020204"/>
                        <a:ea typeface="Arial" panose="020B0604020202020204"/>
                        <a:cs typeface="Arial" panose="020B0604020202020204"/>
                      </a:endParaRPr>
                    </a:p>
                  </a:txBody>
                  <a:tcPr anchor="ct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solidFill>
                      <a:srgbClr val="DDF4EC"/>
                    </a:solidFill>
                  </a:tcPr>
                </a:tc>
              </a:tr>
              <a:tr h="628650">
                <a:tc>
                  <a:txBody>
                    <a:bodyPr/>
                    <a:lstStyle/>
                    <a:p>
                      <a:r>
                        <a:t>Disruption recovery</a:t>
                      </a:r>
                    </a:p>
                  </a:txBody>
                  <a:tcPr>
                    <a:lnL w="9525">
                      <a:solidFill>
                        <a:srgbClr val="C9D8D4"/>
                      </a:solidFill>
                      <a:prstDash val="soli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Rare</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Staff dependent</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sz="1275" b="1">
                          <a:solidFill>
                            <a:srgbClr val="10322E"/>
                          </a:solidFill>
                          <a:latin typeface="Arial" panose="020B0604020202020204"/>
                          <a:ea typeface="Arial" panose="020B0604020202020204"/>
                          <a:cs typeface="Arial" panose="020B0604020202020204"/>
                        </a:rPr>
                        <a:t>Simulated lift closure reroutes</a:t>
                      </a:r>
                      <a:endParaRPr sz="1275" b="1">
                        <a:solidFill>
                          <a:srgbClr val="10322E"/>
                        </a:solidFill>
                        <a:latin typeface="Arial" panose="020B0604020202020204"/>
                        <a:ea typeface="Arial" panose="020B0604020202020204"/>
                        <a:cs typeface="Arial" panose="020B0604020202020204"/>
                      </a:endParaRPr>
                    </a:p>
                  </a:txBody>
                  <a:tcPr anchor="ct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solidFill>
                      <a:srgbClr val="DDF4EC"/>
                    </a:solidFill>
                  </a:tcPr>
                </a:tc>
              </a:tr>
              <a:tr h="628650">
                <a:tc>
                  <a:txBody>
                    <a:bodyPr/>
                    <a:lstStyle/>
                    <a:p>
                      <a:r>
                        <a:t>Accessibility evidence</a:t>
                      </a:r>
                    </a:p>
                  </a:txBody>
                  <a:tcPr>
                    <a:lnL w="9525">
                      <a:solidFill>
                        <a:srgbClr val="C9D8D4"/>
                      </a:solidFill>
                      <a:prstDash val="soli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Incomplete</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Fragmented</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sz="1275" b="1">
                          <a:solidFill>
                            <a:srgbClr val="10322E"/>
                          </a:solidFill>
                          <a:latin typeface="Arial" panose="020B0604020202020204"/>
                          <a:ea typeface="Arial" panose="020B0604020202020204"/>
                          <a:cs typeface="Arial" panose="020B0604020202020204"/>
                        </a:rPr>
                        <a:t>Unknown segments disclosed</a:t>
                      </a:r>
                      <a:endParaRPr sz="1275" b="1">
                        <a:solidFill>
                          <a:srgbClr val="10322E"/>
                        </a:solidFill>
                        <a:latin typeface="Arial" panose="020B0604020202020204"/>
                        <a:ea typeface="Arial" panose="020B0604020202020204"/>
                        <a:cs typeface="Arial" panose="020B0604020202020204"/>
                      </a:endParaRPr>
                    </a:p>
                  </a:txBody>
                  <a:tcPr anchor="ct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solidFill>
                      <a:srgbClr val="DDF4EC"/>
                    </a:solidFill>
                  </a:tcPr>
                </a:tc>
              </a:tr>
            </a:tbl>
          </a:graphicData>
        </a:graphic>
      </p:graphicFrame>
      <p:sp>
        <p:nvSpPr>
          <p:cNvPr id="6" name="矩形 5"/>
          <p:cNvSpPr>
            <a:spLocks noGrp="1"/>
          </p:cNvSpPr>
          <p:nvPr/>
        </p:nvSpPr>
        <p:spPr>
          <a:xfrm>
            <a:off x="609600" y="5619750"/>
            <a:ext cx="1143000" cy="266700"/>
          </a:xfrm>
          <a:prstGeom prst="rect">
            <a:avLst/>
          </a:prstGeom>
          <a:noFill/>
          <a:ln w="0">
            <a:noFill/>
            <a:prstDash val="solid"/>
          </a:ln>
        </p:spPr>
        <p:txBody>
          <a:bodyPr lIns="0" tIns="0" rIns="0" bIns="0" anchor="t">
            <a:normAutofit/>
          </a:bodyPr>
          <a:lstStyle>
            <a:defPPr algn="l">
              <a:defRPr sz="1200" b="1">
                <a:solidFill>
                  <a:srgbClr val="0C8D80"/>
                </a:solidFill>
                <a:latin typeface="Arial" panose="020B0604020202020204"/>
                <a:ea typeface="Arial" panose="020B0604020202020204"/>
                <a:cs typeface="Arial" panose="020B0604020202020204"/>
              </a:defRPr>
            </a:defPPr>
          </a:lstStyle>
          <a:p>
            <a:pPr algn="l">
              <a:lnSpc>
                <a:spcPct val="100000"/>
              </a:lnSpc>
              <a:buNone/>
              <a:defRPr sz="1200" b="1">
                <a:solidFill>
                  <a:srgbClr val="0C8D80"/>
                </a:solidFill>
                <a:latin typeface="Arial" panose="020B0604020202020204"/>
                <a:ea typeface="Arial" panose="020B0604020202020204"/>
                <a:cs typeface="Arial" panose="020B0604020202020204"/>
              </a:defRPr>
            </a:pPr>
            <a:r>
              <a:rPr sz="1200" b="1">
                <a:solidFill>
                  <a:srgbClr val="0C8D80"/>
                </a:solidFill>
                <a:latin typeface="Arial" panose="020B0604020202020204"/>
                <a:ea typeface="Arial" panose="020B0604020202020204"/>
                <a:cs typeface="Arial" panose="020B0604020202020204"/>
              </a:rPr>
              <a:t>Positioning</a:t>
            </a:r>
            <a:endParaRPr sz="1200" b="1">
              <a:solidFill>
                <a:srgbClr val="0C8D80"/>
              </a:solidFill>
              <a:latin typeface="Arial" panose="020B0604020202020204"/>
              <a:ea typeface="Arial" panose="020B0604020202020204"/>
              <a:cs typeface="Arial" panose="020B0604020202020204"/>
            </a:endParaRPr>
          </a:p>
        </p:txBody>
      </p:sp>
      <p:sp>
        <p:nvSpPr>
          <p:cNvPr id="7" name="矩形 6"/>
          <p:cNvSpPr>
            <a:spLocks noGrp="1"/>
          </p:cNvSpPr>
          <p:nvPr/>
        </p:nvSpPr>
        <p:spPr>
          <a:xfrm>
            <a:off x="1714500" y="5543550"/>
            <a:ext cx="8858250" cy="476250"/>
          </a:xfrm>
          <a:prstGeom prst="rect">
            <a:avLst/>
          </a:prstGeom>
          <a:noFill/>
          <a:ln w="0">
            <a:noFill/>
            <a:prstDash val="solid"/>
          </a:ln>
        </p:spPr>
        <p:txBody>
          <a:bodyPr wrap="square" lIns="0" tIns="0" rIns="0" bIns="0" anchor="t">
            <a:noAutofit/>
          </a:bodyPr>
          <a:lstStyle>
            <a:defPPr algn="l">
              <a:defRPr sz="1800" b="1">
                <a:solidFill>
                  <a:srgbClr val="10322E"/>
                </a:solidFill>
                <a:latin typeface="Arial" panose="020B0604020202020204"/>
                <a:ea typeface="Arial" panose="020B0604020202020204"/>
                <a:cs typeface="Arial" panose="020B0604020202020204"/>
              </a:defRPr>
            </a:defPPr>
          </a:lstStyle>
          <a:p>
            <a:pPr>
              <a:lnSpc>
                <a:spcPct val="100000"/>
              </a:lnSpc>
              <a:buNone/>
              <a:defRPr sz="1800" b="1">
                <a:solidFill>
                  <a:srgbClr val="10322E"/>
                </a:solidFill>
                <a:latin typeface="Arial" panose="020B0604020202020204"/>
                <a:ea typeface="Arial" panose="020B0604020202020204"/>
                <a:cs typeface="Arial" panose="020B0604020202020204"/>
              </a:defRPr>
            </a:pPr>
            <a:r>
              <a:rPr lang="en-US" sz="1425" b="1">
                <a:solidFill>
                  <a:srgbClr val="10322E"/>
                </a:solidFill>
                <a:latin typeface="Arial" panose="020B0604020202020204" pitchFamily="34" charset="0"/>
                <a:ea typeface="Arial" panose="020B0604020202020204"/>
                <a:cs typeface="Arial" panose="020B0604020202020204"/>
              </a:rPr>
              <a:t>AccessRoute adds three missing layers: personal mobility constraints, indoor floor context, and recovery when a lift or route becomes unavailable.</a:t>
            </a:r>
            <a:endParaRPr sz="1425" b="1">
              <a:solidFill>
                <a:srgbClr val="10322E"/>
              </a:solidFill>
              <a:latin typeface="Arial" panose="020B0604020202020204" pitchFamily="34" charset="0"/>
              <a:ea typeface="Arial" panose="020B0604020202020204"/>
              <a:cs typeface="Arial" panose="020B0604020202020204"/>
            </a:endParaRPr>
          </a:p>
        </p:txBody>
      </p:sp>
      <p:sp>
        <p:nvSpPr>
          <p:cNvPr id="8" name="矩形 7"/>
          <p:cNvSpPr>
            <a:spLocks noGrp="1"/>
          </p:cNvSpPr>
          <p:nvPr/>
        </p:nvSpPr>
        <p:spPr>
          <a:xfrm>
            <a:off x="609600" y="6515100"/>
            <a:ext cx="4762500" cy="190500"/>
          </a:xfrm>
          <a:prstGeom prst="rect">
            <a:avLst/>
          </a:prstGeom>
          <a:noFill/>
          <a:ln w="0">
            <a:noFill/>
            <a:prstDash val="solid"/>
          </a:ln>
        </p:spPr>
        <p:txBody>
          <a:bodyPr lIns="0" tIns="0" rIns="0" bIns="0" anchor="ctr">
            <a:normAutofit/>
          </a:bodyPr>
          <a:lstStyle>
            <a:defPPr algn="l">
              <a:defRPr sz="900" b="1">
                <a:solidFill>
                  <a:srgbClr val="6E827E"/>
                </a:solidFill>
                <a:latin typeface="Arial" panose="020B0604020202020204"/>
                <a:ea typeface="Arial" panose="020B0604020202020204"/>
                <a:cs typeface="Arial" panose="020B0604020202020204"/>
              </a:defRPr>
            </a:defPPr>
          </a:lstStyle>
          <a:p>
            <a:pPr algn="l">
              <a:lnSpc>
                <a:spcPct val="100000"/>
              </a:lnSpc>
              <a:buNone/>
              <a:defRPr sz="900" b="1">
                <a:solidFill>
                  <a:srgbClr val="6E827E"/>
                </a:solidFill>
                <a:latin typeface="Arial" panose="020B0604020202020204"/>
                <a:ea typeface="Arial" panose="020B0604020202020204"/>
                <a:cs typeface="Arial" panose="020B0604020202020204"/>
              </a:defRPr>
            </a:pPr>
            <a:r>
              <a:rPr sz="900" b="1">
                <a:solidFill>
                  <a:srgbClr val="6E827E"/>
                </a:solidFill>
                <a:latin typeface="Arial" panose="020B0604020202020204"/>
                <a:ea typeface="Arial" panose="020B0604020202020204"/>
                <a:cs typeface="Arial" panose="020B0604020202020204"/>
              </a:rPr>
              <a:t>HUMANROUTE · ACCESSROUTE HK</a:t>
            </a:r>
            <a:endParaRPr sz="900" b="1">
              <a:solidFill>
                <a:srgbClr val="6E827E"/>
              </a:solidFill>
              <a:latin typeface="Arial" panose="020B0604020202020204"/>
              <a:ea typeface="Arial" panose="020B0604020202020204"/>
              <a:cs typeface="Arial" panose="020B0604020202020204"/>
            </a:endParaRPr>
          </a:p>
        </p:txBody>
      </p:sp>
      <p:sp>
        <p:nvSpPr>
          <p:cNvPr id="9" name="矩形 8"/>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0C8D80"/>
                </a:solidFill>
                <a:latin typeface="Arial" panose="020B0604020202020204"/>
                <a:ea typeface="Arial" panose="020B0604020202020204"/>
                <a:cs typeface="Arial" panose="020B0604020202020204"/>
              </a:defRPr>
            </a:defPPr>
          </a:lstStyle>
          <a:p>
            <a:pPr algn="r">
              <a:lnSpc>
                <a:spcPct val="100000"/>
              </a:lnSpc>
              <a:buNone/>
              <a:defRPr sz="900" b="1">
                <a:solidFill>
                  <a:srgbClr val="0C8D80"/>
                </a:solidFill>
                <a:latin typeface="Arial" panose="020B0604020202020204"/>
                <a:ea typeface="Arial" panose="020B0604020202020204"/>
                <a:cs typeface="Arial" panose="020B0604020202020204"/>
              </a:defRPr>
            </a:pPr>
            <a:r>
              <a:rPr lang="en-US" altLang="zh-CN" sz="900" b="1">
                <a:solidFill>
                  <a:srgbClr val="0C8D80"/>
                </a:solidFill>
                <a:latin typeface="Arial" panose="020B0604020202020204"/>
                <a:ea typeface="Arial" panose="020B0604020202020204"/>
                <a:cs typeface="Arial" panose="020B0604020202020204"/>
              </a:rPr>
              <a:t>04</a:t>
            </a:r>
            <a:endParaRPr sz="900" b="1">
              <a:solidFill>
                <a:srgbClr val="0C8D80"/>
              </a:solidFill>
              <a:latin typeface="Arial" panose="020B0604020202020204"/>
              <a:ea typeface="Arial" panose="020B0604020202020204"/>
              <a:cs typeface="Arial" panose="020B060402020202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2" name="直接连接符 1"/>
          <p:cNvSpPr>
            <a:spLocks noGrp="1"/>
          </p:cNvSpPr>
          <p:nvPr/>
        </p:nvSpPr>
        <p:spPr>
          <a:xfrm>
            <a:off x="1066800" y="542925"/>
            <a:ext cx="361950" cy="9525"/>
          </a:xfrm>
          <a:prstGeom prst="line">
            <a:avLst/>
          </a:prstGeom>
          <a:noFill/>
          <a:ln w="19050">
            <a:solidFill>
              <a:srgbClr val="0C8D80"/>
            </a:solidFill>
            <a:prstDash val="solid"/>
          </a:ln>
        </p:spPr>
      </p:sp>
      <p:sp>
        <p:nvSpPr>
          <p:cNvPr id="3" name="矩形 2"/>
          <p:cNvSpPr>
            <a:spLocks noGrp="1"/>
          </p:cNvSpPr>
          <p:nvPr/>
        </p:nvSpPr>
        <p:spPr>
          <a:xfrm>
            <a:off x="609600" y="752475"/>
            <a:ext cx="10572750" cy="552450"/>
          </a:xfrm>
          <a:prstGeom prst="rect">
            <a:avLst/>
          </a:prstGeom>
          <a:noFill/>
          <a:ln w="0">
            <a:noFill/>
            <a:prstDash val="solid"/>
          </a:ln>
        </p:spPr>
        <p:txBody>
          <a:bodyPr lIns="0" tIns="0" rIns="0" bIns="0" anchor="ctr">
            <a:normAutofit/>
          </a:bodyPr>
          <a:lstStyle>
            <a:defPPr algn="l">
              <a:defRPr sz="3000" b="1">
                <a:solidFill>
                  <a:srgbClr val="10322E"/>
                </a:solidFill>
                <a:latin typeface="Arial" panose="020B0604020202020204"/>
                <a:ea typeface="Arial" panose="020B0604020202020204"/>
                <a:cs typeface="Arial" panose="020B0604020202020204"/>
              </a:defRPr>
            </a:defPPr>
          </a:lstStyle>
          <a:p>
            <a:pPr algn="l">
              <a:lnSpc>
                <a:spcPct val="100000"/>
              </a:lnSpc>
              <a:buNone/>
              <a:defRPr sz="3000" b="1">
                <a:solidFill>
                  <a:srgbClr val="10322E"/>
                </a:solidFill>
                <a:latin typeface="Arial" panose="020B0604020202020204"/>
                <a:ea typeface="Arial" panose="020B0604020202020204"/>
                <a:cs typeface="Arial" panose="020B0604020202020204"/>
              </a:defRPr>
            </a:pPr>
            <a:r>
              <a:rPr sz="3000" b="1">
                <a:solidFill>
                  <a:srgbClr val="10322E"/>
                </a:solidFill>
                <a:latin typeface="Arial" panose="020B0604020202020204"/>
                <a:ea typeface="Arial" panose="020B0604020202020204"/>
                <a:cs typeface="Arial" panose="020B0604020202020204"/>
              </a:rPr>
              <a:t>Introducing AccessRoute HK</a:t>
            </a:r>
            <a:endParaRPr sz="3000" b="1">
              <a:solidFill>
                <a:srgbClr val="10322E"/>
              </a:solidFill>
              <a:latin typeface="Arial" panose="020B0604020202020204"/>
              <a:ea typeface="Arial" panose="020B0604020202020204"/>
              <a:cs typeface="Arial" panose="020B0604020202020204"/>
            </a:endParaRPr>
          </a:p>
        </p:txBody>
      </p:sp>
      <p:sp>
        <p:nvSpPr>
          <p:cNvPr id="4" name="矩形: 圆角 3"/>
          <p:cNvSpPr>
            <a:spLocks noGrp="1"/>
          </p:cNvSpPr>
          <p:nvPr/>
        </p:nvSpPr>
        <p:spPr>
          <a:xfrm>
            <a:off x="609600" y="1447800"/>
            <a:ext cx="2143125" cy="285750"/>
          </a:xfrm>
          <a:prstGeom prst="roundRect">
            <a:avLst>
              <a:gd name="adj" fmla="val 40000"/>
            </a:avLst>
          </a:prstGeom>
          <a:solidFill>
            <a:srgbClr val="DDF4EC"/>
          </a:solidFill>
          <a:ln w="0">
            <a:noFill/>
            <a:prstDash val="solid"/>
          </a:ln>
        </p:spPr>
      </p:sp>
      <p:sp>
        <p:nvSpPr>
          <p:cNvPr id="5" name="矩形 4"/>
          <p:cNvSpPr>
            <a:spLocks noGrp="1"/>
          </p:cNvSpPr>
          <p:nvPr/>
        </p:nvSpPr>
        <p:spPr>
          <a:xfrm>
            <a:off x="704850" y="1457325"/>
            <a:ext cx="1952625" cy="266700"/>
          </a:xfrm>
          <a:prstGeom prst="rect">
            <a:avLst/>
          </a:prstGeom>
          <a:noFill/>
          <a:ln w="0">
            <a:noFill/>
            <a:prstDash val="solid"/>
          </a:ln>
        </p:spPr>
        <p:txBody>
          <a:bodyPr lIns="0" tIns="0" rIns="0" bIns="0" anchor="ctr">
            <a:normAutofit/>
          </a:bodyPr>
          <a:lstStyle>
            <a:defPPr algn="ctr">
              <a:defRPr sz="975" b="1">
                <a:solidFill>
                  <a:srgbClr val="10322E"/>
                </a:solidFill>
                <a:latin typeface="Arial" panose="020B0604020202020204"/>
                <a:ea typeface="Arial" panose="020B0604020202020204"/>
                <a:cs typeface="Arial" panose="020B0604020202020204"/>
              </a:defRPr>
            </a:defPPr>
          </a:lstStyle>
          <a:p>
            <a:pPr algn="ctr">
              <a:lnSpc>
                <a:spcPct val="100000"/>
              </a:lnSpc>
              <a:buNone/>
              <a:defRPr sz="975" b="1">
                <a:solidFill>
                  <a:srgbClr val="10322E"/>
                </a:solidFill>
                <a:latin typeface="Arial" panose="020B0604020202020204"/>
                <a:ea typeface="Arial" panose="020B0604020202020204"/>
                <a:cs typeface="Arial" panose="020B0604020202020204"/>
              </a:defRPr>
            </a:pPr>
            <a:r>
              <a:rPr sz="975" b="1">
                <a:solidFill>
                  <a:srgbClr val="10322E"/>
                </a:solidFill>
                <a:latin typeface="Arial" panose="020B0604020202020204"/>
                <a:ea typeface="Arial" panose="020B0604020202020204"/>
                <a:cs typeface="Arial" panose="020B0604020202020204"/>
              </a:rPr>
              <a:t>PROTOTYPE &amp; DESIGN SCOPE</a:t>
            </a:r>
            <a:endParaRPr sz="975" b="1">
              <a:solidFill>
                <a:srgbClr val="10322E"/>
              </a:solidFill>
              <a:latin typeface="Arial" panose="020B0604020202020204"/>
              <a:ea typeface="Arial" panose="020B0604020202020204"/>
              <a:cs typeface="Arial" panose="020B0604020202020204"/>
            </a:endParaRPr>
          </a:p>
        </p:txBody>
      </p:sp>
      <p:sp>
        <p:nvSpPr>
          <p:cNvPr id="6" name="矩形 5"/>
          <p:cNvSpPr>
            <a:spLocks noGrp="1"/>
          </p:cNvSpPr>
          <p:nvPr/>
        </p:nvSpPr>
        <p:spPr>
          <a:xfrm>
            <a:off x="609600" y="1952625"/>
            <a:ext cx="4476750" cy="1143000"/>
          </a:xfrm>
          <a:prstGeom prst="rect">
            <a:avLst/>
          </a:prstGeom>
          <a:noFill/>
          <a:ln w="0">
            <a:noFill/>
            <a:prstDash val="solid"/>
          </a:ln>
        </p:spPr>
        <p:txBody>
          <a:bodyPr lIns="0" tIns="0" rIns="0" bIns="0" anchor="t">
            <a:normAutofit fontScale="88510"/>
          </a:bodyPr>
          <a:lstStyle>
            <a:defPPr algn="l">
              <a:defRPr sz="2775" b="1">
                <a:solidFill>
                  <a:srgbClr val="10322E"/>
                </a:solidFill>
                <a:latin typeface="Arial" panose="020B0604020202020204"/>
                <a:ea typeface="Arial" panose="020B0604020202020204"/>
                <a:cs typeface="Arial" panose="020B0604020202020204"/>
              </a:defRPr>
            </a:defPPr>
          </a:lstStyle>
          <a:p>
            <a:pPr algn="l">
              <a:lnSpc>
                <a:spcPct val="95000"/>
              </a:lnSpc>
              <a:buNone/>
              <a:defRPr sz="2775" b="1">
                <a:solidFill>
                  <a:srgbClr val="10322E"/>
                </a:solidFill>
                <a:latin typeface="Arial" panose="020B0604020202020204"/>
                <a:ea typeface="Arial" panose="020B0604020202020204"/>
                <a:cs typeface="Arial" panose="020B0604020202020204"/>
              </a:defRPr>
            </a:pPr>
            <a:r>
              <a:rPr sz="2775" b="1">
                <a:solidFill>
                  <a:srgbClr val="10322E"/>
                </a:solidFill>
                <a:latin typeface="Arial" panose="020B0604020202020204"/>
                <a:ea typeface="Arial" panose="020B0604020202020204"/>
                <a:cs typeface="Arial" panose="020B0604020202020204"/>
              </a:rPr>
              <a:t>Accessible journeys</a:t>
            </a:r>
            <a:endParaRPr sz="2775" b="1">
              <a:solidFill>
                <a:srgbClr val="10322E"/>
              </a:solidFill>
              <a:latin typeface="Arial" panose="020B0604020202020204"/>
              <a:ea typeface="Arial" panose="020B0604020202020204"/>
              <a:cs typeface="Arial" panose="020B0604020202020204"/>
            </a:endParaRPr>
          </a:p>
          <a:p>
            <a:pPr algn="l">
              <a:lnSpc>
                <a:spcPct val="95000"/>
              </a:lnSpc>
              <a:buNone/>
              <a:defRPr sz="2775" b="1">
                <a:solidFill>
                  <a:srgbClr val="10322E"/>
                </a:solidFill>
                <a:latin typeface="Arial" panose="020B0604020202020204"/>
                <a:ea typeface="Arial" panose="020B0604020202020204"/>
                <a:cs typeface="Arial" panose="020B0604020202020204"/>
              </a:defRPr>
            </a:pPr>
            <a:r>
              <a:rPr sz="2775" b="1">
                <a:solidFill>
                  <a:srgbClr val="10322E"/>
                </a:solidFill>
                <a:latin typeface="Arial" panose="020B0604020202020204"/>
                <a:ea typeface="Arial" panose="020B0604020202020204"/>
                <a:cs typeface="Arial" panose="020B0604020202020204"/>
              </a:rPr>
              <a:t>across Hong Kong’s</a:t>
            </a:r>
            <a:endParaRPr sz="2775" b="1">
              <a:solidFill>
                <a:srgbClr val="10322E"/>
              </a:solidFill>
              <a:latin typeface="Arial" panose="020B0604020202020204"/>
              <a:ea typeface="Arial" panose="020B0604020202020204"/>
              <a:cs typeface="Arial" panose="020B0604020202020204"/>
            </a:endParaRPr>
          </a:p>
          <a:p>
            <a:pPr algn="l">
              <a:lnSpc>
                <a:spcPct val="95000"/>
              </a:lnSpc>
              <a:buNone/>
              <a:defRPr sz="2775" b="1">
                <a:solidFill>
                  <a:srgbClr val="10322E"/>
                </a:solidFill>
                <a:latin typeface="Arial" panose="020B0604020202020204"/>
                <a:ea typeface="Arial" panose="020B0604020202020204"/>
                <a:cs typeface="Arial" panose="020B0604020202020204"/>
              </a:defRPr>
            </a:pPr>
            <a:r>
              <a:rPr sz="2775" b="1">
                <a:solidFill>
                  <a:srgbClr val="10322E"/>
                </a:solidFill>
                <a:latin typeface="Arial" panose="020B0604020202020204"/>
                <a:ea typeface="Arial" panose="020B0604020202020204"/>
                <a:cs typeface="Arial" panose="020B0604020202020204"/>
              </a:rPr>
              <a:t>vertical city</a:t>
            </a:r>
            <a:endParaRPr sz="2775" b="1">
              <a:solidFill>
                <a:srgbClr val="10322E"/>
              </a:solidFill>
              <a:latin typeface="Arial" panose="020B0604020202020204"/>
              <a:ea typeface="Arial" panose="020B0604020202020204"/>
              <a:cs typeface="Arial" panose="020B0604020202020204"/>
            </a:endParaRPr>
          </a:p>
        </p:txBody>
      </p:sp>
      <p:sp>
        <p:nvSpPr>
          <p:cNvPr id="7" name="矩形 6"/>
          <p:cNvSpPr>
            <a:spLocks noGrp="1"/>
          </p:cNvSpPr>
          <p:nvPr/>
        </p:nvSpPr>
        <p:spPr>
          <a:xfrm>
            <a:off x="609600" y="3238500"/>
            <a:ext cx="4381500" cy="895350"/>
          </a:xfrm>
          <a:prstGeom prst="rect">
            <a:avLst/>
          </a:prstGeom>
          <a:noFill/>
          <a:ln w="0">
            <a:noFill/>
            <a:prstDash val="solid"/>
          </a:ln>
        </p:spPr>
        <p:txBody>
          <a:bodyPr wrap="square" lIns="0" tIns="0" rIns="0" bIns="0" anchor="t">
            <a:noAutofit/>
          </a:bodyPr>
          <a:lstStyle>
            <a:defPPr algn="l">
              <a:defRPr sz="1725" b="0">
                <a:solidFill>
                  <a:srgbClr val="5F716D"/>
                </a:solidFill>
                <a:latin typeface="Arial" panose="020B0604020202020204"/>
                <a:ea typeface="Arial" panose="020B0604020202020204"/>
                <a:cs typeface="Arial" panose="020B0604020202020204"/>
              </a:defRPr>
            </a:defPPr>
          </a:lstStyle>
          <a:p>
            <a:pPr>
              <a:lnSpc>
                <a:spcPct val="108000"/>
              </a:lnSpc>
              <a:buNone/>
              <a:defRPr sz="1725" b="0">
                <a:solidFill>
                  <a:srgbClr val="5F716D"/>
                </a:solidFill>
                <a:latin typeface="Arial" panose="020B0604020202020204"/>
                <a:ea typeface="Arial" panose="020B0604020202020204"/>
                <a:cs typeface="Arial" panose="020B0604020202020204"/>
              </a:defRPr>
            </a:pPr>
            <a:r>
              <a:rPr lang="en-US" sz="1575">
                <a:solidFill>
                  <a:srgbClr val="5F716D"/>
                </a:solidFill>
                <a:latin typeface="Arial" panose="020B0604020202020204" pitchFamily="34" charset="0"/>
                <a:ea typeface="Arial" panose="020B0604020202020204"/>
                <a:cs typeface="Arial" panose="020B0604020202020204"/>
              </a:rPr>
              <a:t>Users select their mobility needs before planning. Stair access, lift requirements and shelter preferences shape the route to the same destination.</a:t>
            </a:r>
            <a:endParaRPr sz="1575">
              <a:solidFill>
                <a:srgbClr val="5F716D"/>
              </a:solidFill>
              <a:latin typeface="Arial" panose="020B0604020202020204" pitchFamily="34" charset="0"/>
              <a:ea typeface="Arial" panose="020B0604020202020204"/>
              <a:cs typeface="Arial" panose="020B0604020202020204"/>
            </a:endParaRPr>
          </a:p>
        </p:txBody>
      </p:sp>
      <p:sp>
        <p:nvSpPr>
          <p:cNvPr id="8" name="直接连接符 7"/>
          <p:cNvSpPr>
            <a:spLocks noGrp="1"/>
          </p:cNvSpPr>
          <p:nvPr/>
        </p:nvSpPr>
        <p:spPr>
          <a:xfrm>
            <a:off x="609600" y="4267200"/>
            <a:ext cx="4229100" cy="9525"/>
          </a:xfrm>
          <a:prstGeom prst="line">
            <a:avLst/>
          </a:prstGeom>
          <a:noFill/>
          <a:ln w="9525">
            <a:solidFill>
              <a:srgbClr val="C9D8D4"/>
            </a:solidFill>
            <a:prstDash val="solid"/>
          </a:ln>
        </p:spPr>
      </p:sp>
      <p:sp>
        <p:nvSpPr>
          <p:cNvPr id="9" name="矩形 8"/>
          <p:cNvSpPr>
            <a:spLocks noGrp="1"/>
          </p:cNvSpPr>
          <p:nvPr/>
        </p:nvSpPr>
        <p:spPr>
          <a:xfrm>
            <a:off x="609600" y="4467225"/>
            <a:ext cx="2952750" cy="266700"/>
          </a:xfrm>
          <a:prstGeom prst="rect">
            <a:avLst/>
          </a:prstGeom>
          <a:noFill/>
          <a:ln w="0">
            <a:noFill/>
            <a:prstDash val="solid"/>
          </a:ln>
        </p:spPr>
        <p:txBody>
          <a:bodyPr lIns="0" tIns="0" rIns="0" bIns="0" anchor="t">
            <a:normAutofit/>
          </a:bodyPr>
          <a:lstStyle>
            <a:defPPr algn="l">
              <a:defRPr sz="1350" b="1">
                <a:solidFill>
                  <a:srgbClr val="0C8D80"/>
                </a:solidFill>
                <a:latin typeface="Arial" panose="020B0604020202020204"/>
                <a:ea typeface="Arial" panose="020B0604020202020204"/>
                <a:cs typeface="Arial" panose="020B0604020202020204"/>
              </a:defRPr>
            </a:defPPr>
          </a:lstStyle>
          <a:p>
            <a:pPr algn="l">
              <a:lnSpc>
                <a:spcPct val="100000"/>
              </a:lnSpc>
              <a:buNone/>
              <a:defRPr sz="1350" b="1">
                <a:solidFill>
                  <a:srgbClr val="0C8D80"/>
                </a:solidFill>
                <a:latin typeface="Arial" panose="020B0604020202020204"/>
                <a:ea typeface="Arial" panose="020B0604020202020204"/>
                <a:cs typeface="Arial" panose="020B0604020202020204"/>
              </a:defRPr>
            </a:pPr>
            <a:r>
              <a:rPr sz="1350" b="1">
                <a:solidFill>
                  <a:srgbClr val="0C8D80"/>
                </a:solidFill>
                <a:latin typeface="Arial" panose="020B0604020202020204"/>
                <a:ea typeface="Arial" panose="020B0604020202020204"/>
                <a:cs typeface="Arial" panose="020B0604020202020204"/>
              </a:rPr>
              <a:t>Five connected capabilities</a:t>
            </a:r>
            <a:endParaRPr sz="1350" b="1">
              <a:solidFill>
                <a:srgbClr val="0C8D80"/>
              </a:solidFill>
              <a:latin typeface="Arial" panose="020B0604020202020204"/>
              <a:ea typeface="Arial" panose="020B0604020202020204"/>
              <a:cs typeface="Arial" panose="020B0604020202020204"/>
            </a:endParaRPr>
          </a:p>
        </p:txBody>
      </p:sp>
      <p:sp>
        <p:nvSpPr>
          <p:cNvPr id="10" name="矩形 9"/>
          <p:cNvSpPr>
            <a:spLocks noGrp="1"/>
          </p:cNvSpPr>
          <p:nvPr/>
        </p:nvSpPr>
        <p:spPr>
          <a:xfrm>
            <a:off x="609600" y="4819650"/>
            <a:ext cx="2952750" cy="1219200"/>
          </a:xfrm>
          <a:prstGeom prst="rect">
            <a:avLst/>
          </a:prstGeom>
          <a:noFill/>
          <a:ln w="0">
            <a:noFill/>
            <a:prstDash val="solid"/>
          </a:ln>
        </p:spPr>
        <p:txBody>
          <a:bodyPr lIns="0" tIns="0" rIns="0" bIns="0" anchor="t">
            <a:normAutofit/>
          </a:bodyPr>
          <a:lstStyle>
            <a:defPPr algn="l">
              <a:defRPr sz="1500" b="0">
                <a:solidFill>
                  <a:srgbClr val="1B4540"/>
                </a:solidFill>
                <a:latin typeface="Arial" panose="020B0604020202020204"/>
                <a:ea typeface="Arial" panose="020B0604020202020204"/>
                <a:cs typeface="Arial" panose="020B0604020202020204"/>
              </a:defRPr>
            </a:defPPr>
          </a:lstStyle>
          <a:p>
            <a:pPr algn="l">
              <a:lnSpc>
                <a:spcPct val="100000"/>
              </a:lnSpc>
              <a:buNone/>
              <a:defRPr sz="1500" b="0">
                <a:solidFill>
                  <a:srgbClr val="1B4540"/>
                </a:solidFill>
                <a:latin typeface="Arial" panose="020B0604020202020204"/>
                <a:ea typeface="Arial" panose="020B0604020202020204"/>
                <a:cs typeface="Arial" panose="020B0604020202020204"/>
              </a:defRPr>
            </a:pPr>
            <a:r>
              <a:rPr sz="1500" b="0">
                <a:solidFill>
                  <a:srgbClr val="1B4540"/>
                </a:solidFill>
                <a:latin typeface="Arial" panose="020B0604020202020204"/>
                <a:ea typeface="Arial" panose="020B0604020202020204"/>
                <a:cs typeface="Arial" panose="020B0604020202020204"/>
              </a:rPr>
              <a:t>Vertical route planning</a:t>
            </a:r>
            <a:endParaRPr sz="1500" b="0">
              <a:solidFill>
                <a:srgbClr val="1B4540"/>
              </a:solidFill>
              <a:latin typeface="Arial" panose="020B0604020202020204"/>
              <a:ea typeface="Arial" panose="020B0604020202020204"/>
              <a:cs typeface="Arial" panose="020B0604020202020204"/>
            </a:endParaRPr>
          </a:p>
          <a:p>
            <a:pPr algn="l">
              <a:lnSpc>
                <a:spcPct val="100000"/>
              </a:lnSpc>
              <a:buNone/>
              <a:defRPr sz="1500" b="0">
                <a:solidFill>
                  <a:srgbClr val="1B4540"/>
                </a:solidFill>
                <a:latin typeface="Arial" panose="020B0604020202020204"/>
                <a:ea typeface="Arial" panose="020B0604020202020204"/>
                <a:cs typeface="Arial" panose="020B0604020202020204"/>
              </a:defRPr>
            </a:pPr>
            <a:r>
              <a:rPr sz="1500" b="0">
                <a:solidFill>
                  <a:srgbClr val="1B4540"/>
                </a:solidFill>
                <a:latin typeface="Arial" panose="020B0604020202020204"/>
                <a:ea typeface="Arial" panose="020B0604020202020204"/>
                <a:cs typeface="Arial" panose="020B0604020202020204"/>
              </a:rPr>
              <a:t>Cantonese preference parsing</a:t>
            </a:r>
            <a:endParaRPr sz="1500" b="0">
              <a:solidFill>
                <a:srgbClr val="1B4540"/>
              </a:solidFill>
              <a:latin typeface="Arial" panose="020B0604020202020204"/>
              <a:ea typeface="Arial" panose="020B0604020202020204"/>
              <a:cs typeface="Arial" panose="020B0604020202020204"/>
            </a:endParaRPr>
          </a:p>
          <a:p>
            <a:pPr algn="l">
              <a:lnSpc>
                <a:spcPct val="100000"/>
              </a:lnSpc>
              <a:buNone/>
              <a:defRPr sz="1500" b="0">
                <a:solidFill>
                  <a:srgbClr val="1B4540"/>
                </a:solidFill>
                <a:latin typeface="Arial" panose="020B0604020202020204"/>
                <a:ea typeface="Arial" panose="020B0604020202020204"/>
                <a:cs typeface="Arial" panose="020B0604020202020204"/>
              </a:defRPr>
            </a:pPr>
            <a:r>
              <a:rPr sz="1500" b="0">
                <a:solidFill>
                  <a:srgbClr val="1B4540"/>
                </a:solidFill>
                <a:latin typeface="Arial" panose="020B0604020202020204"/>
                <a:ea typeface="Arial" panose="020B0604020202020204"/>
                <a:cs typeface="Arial" panose="020B0604020202020204"/>
              </a:rPr>
              <a:t>Visual location checks</a:t>
            </a:r>
            <a:endParaRPr sz="1500" b="0">
              <a:solidFill>
                <a:srgbClr val="1B4540"/>
              </a:solidFill>
              <a:latin typeface="Arial" panose="020B0604020202020204"/>
              <a:ea typeface="Arial" panose="020B0604020202020204"/>
              <a:cs typeface="Arial" panose="020B0604020202020204"/>
            </a:endParaRPr>
          </a:p>
          <a:p>
            <a:pPr algn="l">
              <a:lnSpc>
                <a:spcPct val="100000"/>
              </a:lnSpc>
              <a:buNone/>
              <a:defRPr sz="1500" b="0">
                <a:solidFill>
                  <a:srgbClr val="1B4540"/>
                </a:solidFill>
                <a:latin typeface="Arial" panose="020B0604020202020204"/>
                <a:ea typeface="Arial" panose="020B0604020202020204"/>
                <a:cs typeface="Arial" panose="020B0604020202020204"/>
              </a:defRPr>
            </a:pPr>
            <a:r>
              <a:rPr sz="1500" b="0">
                <a:solidFill>
                  <a:srgbClr val="1B4540"/>
                </a:solidFill>
                <a:latin typeface="Arial" panose="020B0604020202020204"/>
                <a:ea typeface="Arial" panose="020B0604020202020204"/>
                <a:cs typeface="Arial" panose="020B0604020202020204"/>
              </a:rPr>
              <a:t>Obstacle reporting and rerouting</a:t>
            </a:r>
            <a:endParaRPr sz="1500" b="0">
              <a:solidFill>
                <a:srgbClr val="1B4540"/>
              </a:solidFill>
              <a:latin typeface="Arial" panose="020B0604020202020204"/>
              <a:ea typeface="Arial" panose="020B0604020202020204"/>
              <a:cs typeface="Arial" panose="020B0604020202020204"/>
            </a:endParaRPr>
          </a:p>
          <a:p>
            <a:pPr algn="l">
              <a:lnSpc>
                <a:spcPct val="100000"/>
              </a:lnSpc>
              <a:buNone/>
              <a:defRPr sz="1500" b="0">
                <a:solidFill>
                  <a:srgbClr val="1B4540"/>
                </a:solidFill>
                <a:latin typeface="Arial" panose="020B0604020202020204"/>
                <a:ea typeface="Arial" panose="020B0604020202020204"/>
                <a:cs typeface="Arial" panose="020B0604020202020204"/>
              </a:defRPr>
            </a:pPr>
            <a:r>
              <a:rPr sz="1500" b="0">
                <a:solidFill>
                  <a:srgbClr val="1B4540"/>
                </a:solidFill>
                <a:latin typeface="Arial" panose="020B0604020202020204"/>
                <a:ea typeface="Arial" panose="020B0604020202020204"/>
                <a:cs typeface="Arial" panose="020B0604020202020204"/>
              </a:rPr>
              <a:t>Landmark voice guidance</a:t>
            </a:r>
            <a:endParaRPr sz="1500" b="0">
              <a:solidFill>
                <a:srgbClr val="1B4540"/>
              </a:solidFill>
              <a:latin typeface="Arial" panose="020B0604020202020204"/>
              <a:ea typeface="Arial" panose="020B0604020202020204"/>
              <a:cs typeface="Arial" panose="020B0604020202020204"/>
            </a:endParaRPr>
          </a:p>
        </p:txBody>
      </p:sp>
      <p:sp>
        <p:nvSpPr>
          <p:cNvPr id="11" name="矩形: 圆角 10"/>
          <p:cNvSpPr>
            <a:spLocks noGrp="1"/>
          </p:cNvSpPr>
          <p:nvPr/>
        </p:nvSpPr>
        <p:spPr>
          <a:xfrm>
            <a:off x="5905500" y="1381125"/>
            <a:ext cx="4953000" cy="4762500"/>
          </a:xfrm>
          <a:prstGeom prst="roundRect">
            <a:avLst>
              <a:gd name="adj" fmla="val 3200"/>
            </a:avLst>
          </a:prstGeom>
          <a:solidFill>
            <a:srgbClr val="FFFFFF"/>
          </a:solidFill>
          <a:ln w="9525">
            <a:solidFill>
              <a:srgbClr val="C9D8D4"/>
            </a:solidFill>
            <a:prstDash val="solid"/>
          </a:ln>
        </p:spPr>
      </p:sp>
      <p:pic>
        <p:nvPicPr>
          <p:cNvPr id="12" name="图片 11"/>
          <p:cNvPicPr>
            <a:picLocks noChangeAspect="1"/>
          </p:cNvPicPr>
          <p:nvPr/>
        </p:nvPicPr>
        <p:blipFill>
          <a:blip r:embed="rId1"/>
          <a:srcRect l="5500" t="43000" r="45000" b="20500"/>
          <a:stretch>
            <a:fillRect/>
          </a:stretch>
        </p:blipFill>
        <p:spPr>
          <a:xfrm>
            <a:off x="6191250" y="1619250"/>
            <a:ext cx="4381500" cy="4095750"/>
          </a:xfrm>
          <a:prstGeom prst="roundRect">
            <a:avLst>
              <a:gd name="adj" fmla="val 2791"/>
            </a:avLst>
          </a:prstGeom>
        </p:spPr>
      </p:pic>
      <p:sp>
        <p:nvSpPr>
          <p:cNvPr id="13" name="矩形 12"/>
          <p:cNvSpPr>
            <a:spLocks noGrp="1"/>
          </p:cNvSpPr>
          <p:nvPr/>
        </p:nvSpPr>
        <p:spPr>
          <a:xfrm>
            <a:off x="6191250" y="5810250"/>
            <a:ext cx="4381500" cy="228600"/>
          </a:xfrm>
          <a:prstGeom prst="rect">
            <a:avLst/>
          </a:prstGeom>
          <a:noFill/>
          <a:ln w="0">
            <a:noFill/>
            <a:prstDash val="solid"/>
          </a:ln>
        </p:spPr>
        <p:txBody>
          <a:bodyPr lIns="0" tIns="0" rIns="0" bIns="0" anchor="t">
            <a:normAutofit/>
          </a:bodyPr>
          <a:lstStyle>
            <a:defPPr algn="ctr">
              <a:defRPr sz="1050" b="1">
                <a:solidFill>
                  <a:srgbClr val="5F716D"/>
                </a:solidFill>
                <a:latin typeface="Arial" panose="020B0604020202020204"/>
                <a:ea typeface="Arial" panose="020B0604020202020204"/>
                <a:cs typeface="Arial" panose="020B0604020202020204"/>
              </a:defRPr>
            </a:defPPr>
          </a:lstStyle>
          <a:p>
            <a:pPr algn="ctr">
              <a:lnSpc>
                <a:spcPct val="100000"/>
              </a:lnSpc>
              <a:buNone/>
              <a:defRPr sz="1050" b="1">
                <a:solidFill>
                  <a:srgbClr val="5F716D"/>
                </a:solidFill>
                <a:latin typeface="Arial" panose="020B0604020202020204"/>
                <a:ea typeface="Arial" panose="020B0604020202020204"/>
                <a:cs typeface="Arial" panose="020B0604020202020204"/>
              </a:defRPr>
            </a:pPr>
            <a:r>
              <a:rPr sz="1050" b="1">
                <a:solidFill>
                  <a:srgbClr val="5F716D"/>
                </a:solidFill>
                <a:latin typeface="Arial" panose="020B0604020202020204"/>
                <a:ea typeface="Arial" panose="020B0604020202020204"/>
                <a:cs typeface="Arial" panose="020B0604020202020204"/>
              </a:rPr>
              <a:t>Current prototype interface</a:t>
            </a:r>
            <a:endParaRPr sz="1050" b="1">
              <a:solidFill>
                <a:srgbClr val="5F716D"/>
              </a:solidFill>
              <a:latin typeface="Arial" panose="020B0604020202020204"/>
              <a:ea typeface="Arial" panose="020B0604020202020204"/>
              <a:cs typeface="Arial" panose="020B0604020202020204"/>
            </a:endParaRPr>
          </a:p>
        </p:txBody>
      </p:sp>
      <p:sp>
        <p:nvSpPr>
          <p:cNvPr id="14" name="矩形 13"/>
          <p:cNvSpPr>
            <a:spLocks noGrp="1"/>
          </p:cNvSpPr>
          <p:nvPr/>
        </p:nvSpPr>
        <p:spPr>
          <a:xfrm>
            <a:off x="609600" y="6515100"/>
            <a:ext cx="4762500" cy="190500"/>
          </a:xfrm>
          <a:prstGeom prst="rect">
            <a:avLst/>
          </a:prstGeom>
          <a:noFill/>
          <a:ln w="0">
            <a:noFill/>
            <a:prstDash val="solid"/>
          </a:ln>
        </p:spPr>
        <p:txBody>
          <a:bodyPr lIns="0" tIns="0" rIns="0" bIns="0" anchor="ctr">
            <a:normAutofit/>
          </a:bodyPr>
          <a:lstStyle>
            <a:defPPr algn="l">
              <a:defRPr sz="900" b="1">
                <a:solidFill>
                  <a:srgbClr val="6E827E"/>
                </a:solidFill>
                <a:latin typeface="Arial" panose="020B0604020202020204"/>
                <a:ea typeface="Arial" panose="020B0604020202020204"/>
                <a:cs typeface="Arial" panose="020B0604020202020204"/>
              </a:defRPr>
            </a:defPPr>
          </a:lstStyle>
          <a:p>
            <a:pPr algn="l">
              <a:lnSpc>
                <a:spcPct val="100000"/>
              </a:lnSpc>
              <a:buNone/>
              <a:defRPr sz="900" b="1">
                <a:solidFill>
                  <a:srgbClr val="6E827E"/>
                </a:solidFill>
                <a:latin typeface="Arial" panose="020B0604020202020204"/>
                <a:ea typeface="Arial" panose="020B0604020202020204"/>
                <a:cs typeface="Arial" panose="020B0604020202020204"/>
              </a:defRPr>
            </a:pPr>
            <a:r>
              <a:rPr sz="900" b="1">
                <a:solidFill>
                  <a:srgbClr val="6E827E"/>
                </a:solidFill>
                <a:latin typeface="Arial" panose="020B0604020202020204"/>
                <a:ea typeface="Arial" panose="020B0604020202020204"/>
                <a:cs typeface="Arial" panose="020B0604020202020204"/>
              </a:rPr>
              <a:t>HUMANROUTE · ACCESSROUTE HK</a:t>
            </a:r>
            <a:endParaRPr sz="900" b="1">
              <a:solidFill>
                <a:srgbClr val="6E827E"/>
              </a:solidFill>
              <a:latin typeface="Arial" panose="020B0604020202020204"/>
              <a:ea typeface="Arial" panose="020B0604020202020204"/>
              <a:cs typeface="Arial" panose="020B0604020202020204"/>
            </a:endParaRPr>
          </a:p>
        </p:txBody>
      </p:sp>
      <p:sp>
        <p:nvSpPr>
          <p:cNvPr id="15" name="矩形 14"/>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0C8D80"/>
                </a:solidFill>
                <a:latin typeface="Arial" panose="020B0604020202020204"/>
                <a:ea typeface="Arial" panose="020B0604020202020204"/>
                <a:cs typeface="Arial" panose="020B0604020202020204"/>
              </a:defRPr>
            </a:defPPr>
          </a:lstStyle>
          <a:p>
            <a:pPr algn="r">
              <a:lnSpc>
                <a:spcPct val="100000"/>
              </a:lnSpc>
              <a:buNone/>
              <a:defRPr sz="900" b="1">
                <a:solidFill>
                  <a:srgbClr val="0C8D80"/>
                </a:solidFill>
                <a:latin typeface="Arial" panose="020B0604020202020204"/>
                <a:ea typeface="Arial" panose="020B0604020202020204"/>
                <a:cs typeface="Arial" panose="020B0604020202020204"/>
              </a:defRPr>
            </a:pPr>
            <a:r>
              <a:rPr lang="en-US" altLang="zh-CN" sz="900" b="1">
                <a:solidFill>
                  <a:srgbClr val="0C8D80"/>
                </a:solidFill>
                <a:latin typeface="Arial" panose="020B0604020202020204"/>
                <a:ea typeface="Arial" panose="020B0604020202020204"/>
                <a:cs typeface="Arial" panose="020B0604020202020204"/>
              </a:rPr>
              <a:t>05</a:t>
            </a:r>
            <a:endParaRPr sz="900" b="1">
              <a:solidFill>
                <a:srgbClr val="0C8D80"/>
              </a:solidFill>
              <a:latin typeface="Arial" panose="020B0604020202020204"/>
              <a:ea typeface="Arial" panose="020B0604020202020204"/>
              <a:cs typeface="Arial" panose="020B0604020202020204"/>
            </a:endParaRPr>
          </a:p>
        </p:txBody>
      </p:sp>
      <p:sp>
        <p:nvSpPr>
          <p:cNvPr id="80" name="Mobility profiles"/>
          <p:cNvSpPr>
            <a:spLocks noGrp="1"/>
          </p:cNvSpPr>
          <p:nvPr/>
        </p:nvSpPr>
        <p:spPr>
          <a:xfrm>
            <a:off x="3857625" y="4467225"/>
            <a:ext cx="1905000" cy="266700"/>
          </a:xfrm>
          <a:prstGeom prst="rect">
            <a:avLst/>
          </a:prstGeom>
          <a:noFill/>
          <a:ln w="0">
            <a:noFill/>
            <a:prstDash val="solid"/>
          </a:ln>
        </p:spPr>
        <p:txBody>
          <a:bodyPr lIns="0" tIns="0" rIns="0" bIns="0" anchor="t">
            <a:normAutofit/>
          </a:bodyPr>
          <a:lstStyle>
            <a:defPPr algn="l">
              <a:defRPr sz="1350" b="1">
                <a:solidFill>
                  <a:srgbClr val="0C8D80"/>
                </a:solidFill>
                <a:latin typeface="Arial" panose="020B0604020202020204"/>
                <a:ea typeface="Arial" panose="020B0604020202020204"/>
                <a:cs typeface="Arial" panose="020B0604020202020204"/>
              </a:defRPr>
            </a:defPPr>
          </a:lstStyle>
          <a:p>
            <a:pPr algn="l">
              <a:lnSpc>
                <a:spcPct val="100000"/>
              </a:lnSpc>
              <a:buNone/>
              <a:defRPr sz="1350" b="1">
                <a:solidFill>
                  <a:srgbClr val="0C8D80"/>
                </a:solidFill>
                <a:latin typeface="Arial" panose="020B0604020202020204"/>
                <a:ea typeface="Arial" panose="020B0604020202020204"/>
                <a:cs typeface="Arial" panose="020B0604020202020204"/>
              </a:defRPr>
            </a:pPr>
            <a:r>
              <a:rPr sz="1350" b="1">
                <a:solidFill>
                  <a:srgbClr val="0C8D80"/>
                </a:solidFill>
                <a:latin typeface="Arial" panose="020B0604020202020204"/>
                <a:ea typeface="Arial" panose="020B0604020202020204"/>
                <a:cs typeface="Arial" panose="020B0604020202020204"/>
              </a:rPr>
              <a:t>Mobility profiles</a:t>
            </a:r>
            <a:endParaRPr sz="1350" b="1">
              <a:solidFill>
                <a:srgbClr val="0C8D80"/>
              </a:solidFill>
              <a:latin typeface="Arial" panose="020B0604020202020204"/>
              <a:ea typeface="Arial" panose="020B0604020202020204"/>
              <a:cs typeface="Arial" panose="020B0604020202020204"/>
            </a:endParaRPr>
          </a:p>
        </p:txBody>
      </p:sp>
      <p:sp>
        <p:nvSpPr>
          <p:cNvPr id="16" name="Profile Walking"/>
          <p:cNvSpPr/>
          <p:nvPr/>
        </p:nvSpPr>
        <p:spPr>
          <a:xfrm>
            <a:off x="3857625" y="4810125"/>
            <a:ext cx="1809750" cy="200025"/>
          </a:xfrm>
          <a:prstGeom prst="roundRect">
            <a:avLst/>
          </a:prstGeom>
          <a:solidFill>
            <a:srgbClr val="EEF7F4"/>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wrap="square" lIns="95250" tIns="9525" rIns="76200" bIns="0" rtlCol="0" anchor="ctr">
            <a:noAutofit/>
          </a:bodyPr>
          <a:lstStyle/>
          <a:p>
            <a:r>
              <a:rPr lang="en-US" altLang="zh-CN" sz="975">
                <a:solidFill>
                  <a:srgbClr val="10322E"/>
                </a:solidFill>
                <a:latin typeface="Arial" panose="020B0604020202020204" pitchFamily="34" charset="0"/>
              </a:rPr>
              <a:t>Walking</a:t>
            </a:r>
            <a:endParaRPr lang="zh-CN" altLang="en-US" sz="975">
              <a:solidFill>
                <a:srgbClr val="10322E"/>
              </a:solidFill>
              <a:latin typeface="Arial" panose="020B0604020202020204" pitchFamily="34" charset="0"/>
            </a:endParaRPr>
          </a:p>
        </p:txBody>
      </p:sp>
      <p:sp>
        <p:nvSpPr>
          <p:cNvPr id="17" name="Profile Wheelchair"/>
          <p:cNvSpPr/>
          <p:nvPr/>
        </p:nvSpPr>
        <p:spPr>
          <a:xfrm>
            <a:off x="3857625" y="5048250"/>
            <a:ext cx="1809750" cy="200025"/>
          </a:xfrm>
          <a:prstGeom prst="roundRect">
            <a:avLst/>
          </a:prstGeom>
          <a:solidFill>
            <a:srgbClr val="EEF7F4"/>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wrap="square" lIns="95250" tIns="9525" rIns="76200" bIns="0" rtlCol="0" anchor="ctr">
            <a:noAutofit/>
          </a:bodyPr>
          <a:lstStyle/>
          <a:p>
            <a:r>
              <a:rPr lang="en-US" altLang="zh-CN" sz="975">
                <a:solidFill>
                  <a:srgbClr val="10322E"/>
                </a:solidFill>
                <a:latin typeface="Arial" panose="020B0604020202020204" pitchFamily="34" charset="0"/>
              </a:rPr>
              <a:t>Wheelchair</a:t>
            </a:r>
            <a:endParaRPr lang="zh-CN" altLang="en-US" sz="975">
              <a:solidFill>
                <a:srgbClr val="10322E"/>
              </a:solidFill>
              <a:latin typeface="Arial" panose="020B0604020202020204" pitchFamily="34" charset="0"/>
            </a:endParaRPr>
          </a:p>
        </p:txBody>
      </p:sp>
      <p:sp>
        <p:nvSpPr>
          <p:cNvPr id="18" name="Profile Elderly"/>
          <p:cNvSpPr/>
          <p:nvPr/>
        </p:nvSpPr>
        <p:spPr>
          <a:xfrm>
            <a:off x="3857625" y="5286375"/>
            <a:ext cx="1809750" cy="200025"/>
          </a:xfrm>
          <a:prstGeom prst="roundRect">
            <a:avLst/>
          </a:prstGeom>
          <a:solidFill>
            <a:srgbClr val="EEF7F4"/>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wrap="square" lIns="95250" tIns="9525" rIns="76200" bIns="0" rtlCol="0" anchor="ctr">
            <a:noAutofit/>
          </a:bodyPr>
          <a:lstStyle/>
          <a:p>
            <a:r>
              <a:rPr lang="en-US" altLang="zh-CN" sz="975">
                <a:solidFill>
                  <a:srgbClr val="10322E"/>
                </a:solidFill>
                <a:latin typeface="Arial" panose="020B0604020202020204" pitchFamily="34" charset="0"/>
              </a:rPr>
              <a:t>Elderly</a:t>
            </a:r>
            <a:endParaRPr lang="zh-CN" altLang="en-US" sz="975">
              <a:solidFill>
                <a:srgbClr val="10322E"/>
              </a:solidFill>
              <a:latin typeface="Arial" panose="020B0604020202020204" pitchFamily="34" charset="0"/>
            </a:endParaRPr>
          </a:p>
        </p:txBody>
      </p:sp>
      <p:sp>
        <p:nvSpPr>
          <p:cNvPr id="19" name="Profile Stroller"/>
          <p:cNvSpPr/>
          <p:nvPr/>
        </p:nvSpPr>
        <p:spPr>
          <a:xfrm>
            <a:off x="3857625" y="5524500"/>
            <a:ext cx="1809750" cy="200025"/>
          </a:xfrm>
          <a:prstGeom prst="roundRect">
            <a:avLst/>
          </a:prstGeom>
          <a:solidFill>
            <a:srgbClr val="EEF7F4"/>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wrap="square" lIns="95250" tIns="9525" rIns="76200" bIns="0" rtlCol="0" anchor="ctr">
            <a:noAutofit/>
          </a:bodyPr>
          <a:lstStyle/>
          <a:p>
            <a:r>
              <a:rPr lang="en-US" altLang="zh-CN" sz="975">
                <a:solidFill>
                  <a:srgbClr val="10322E"/>
                </a:solidFill>
                <a:latin typeface="Arial" panose="020B0604020202020204" pitchFamily="34" charset="0"/>
              </a:rPr>
              <a:t>Stroller</a:t>
            </a:r>
            <a:endParaRPr lang="zh-CN" altLang="en-US" sz="975">
              <a:solidFill>
                <a:srgbClr val="10322E"/>
              </a:solidFill>
              <a:latin typeface="Arial" panose="020B0604020202020204" pitchFamily="34" charset="0"/>
            </a:endParaRPr>
          </a:p>
        </p:txBody>
      </p:sp>
      <p:sp>
        <p:nvSpPr>
          <p:cNvPr id="20" name="Profile Heavy luggage"/>
          <p:cNvSpPr/>
          <p:nvPr/>
        </p:nvSpPr>
        <p:spPr>
          <a:xfrm>
            <a:off x="3857625" y="5762625"/>
            <a:ext cx="1809750" cy="200025"/>
          </a:xfrm>
          <a:prstGeom prst="roundRect">
            <a:avLst/>
          </a:prstGeom>
          <a:solidFill>
            <a:srgbClr val="0C8D80"/>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wrap="square" lIns="95250" tIns="9525" rIns="76200" bIns="0" rtlCol="0" anchor="ctr">
            <a:noAutofit/>
          </a:bodyPr>
          <a:lstStyle/>
          <a:p>
            <a:r>
              <a:rPr lang="en-US" altLang="zh-CN" sz="975" b="1">
                <a:solidFill>
                  <a:srgbClr val="FFFFFF"/>
                </a:solidFill>
                <a:latin typeface="Arial" panose="020B0604020202020204" pitchFamily="34" charset="0"/>
              </a:rPr>
              <a:t>Heavy luggage</a:t>
            </a:r>
            <a:endParaRPr lang="zh-CN" altLang="en-US" sz="975" b="1">
              <a:solidFill>
                <a:srgbClr val="FFFFFF"/>
              </a:solidFill>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322E"/>
        </a:solidFill>
        <a:effectLst/>
      </p:bgPr>
    </p:bg>
    <p:spTree>
      <p:nvGrpSpPr>
        <p:cNvPr id="1" name=""/>
        <p:cNvGrpSpPr/>
        <p:nvPr/>
      </p:nvGrpSpPr>
      <p:grpSpPr>
        <a:xfrm>
          <a:off x="0" y="0"/>
          <a:ext cx="0" cy="0"/>
          <a:chOff x="0" y="0"/>
          <a:chExt cx="0" cy="0"/>
        </a:xfrm>
      </p:grpSpPr>
      <p:sp>
        <p:nvSpPr>
          <p:cNvPr id="2" name="直接连接符 1"/>
          <p:cNvSpPr>
            <a:spLocks noGrp="1"/>
          </p:cNvSpPr>
          <p:nvPr/>
        </p:nvSpPr>
        <p:spPr>
          <a:xfrm>
            <a:off x="1066800" y="542925"/>
            <a:ext cx="361950" cy="9525"/>
          </a:xfrm>
          <a:prstGeom prst="line">
            <a:avLst/>
          </a:prstGeom>
          <a:noFill/>
          <a:ln w="19050">
            <a:solidFill>
              <a:srgbClr val="A9E5D2"/>
            </a:solidFill>
            <a:prstDash val="solid"/>
          </a:ln>
        </p:spPr>
      </p:sp>
      <p:sp>
        <p:nvSpPr>
          <p:cNvPr id="3" name="矩形 2"/>
          <p:cNvSpPr>
            <a:spLocks noGrp="1"/>
          </p:cNvSpPr>
          <p:nvPr/>
        </p:nvSpPr>
        <p:spPr>
          <a:xfrm>
            <a:off x="609600" y="752475"/>
            <a:ext cx="10572750" cy="552450"/>
          </a:xfrm>
          <a:prstGeom prst="rect">
            <a:avLst/>
          </a:prstGeom>
          <a:noFill/>
          <a:ln w="0">
            <a:noFill/>
            <a:prstDash val="solid"/>
          </a:ln>
        </p:spPr>
        <p:txBody>
          <a:bodyPr lIns="0" tIns="0" rIns="0" bIns="0" anchor="ctr">
            <a:normAutofit/>
          </a:bodyPr>
          <a:lstStyle>
            <a:defPPr algn="l">
              <a:defRPr sz="3000" b="1">
                <a:solidFill>
                  <a:srgbClr val="FFFFFF"/>
                </a:solidFill>
                <a:latin typeface="Arial" panose="020B0604020202020204"/>
                <a:ea typeface="Arial" panose="020B0604020202020204"/>
                <a:cs typeface="Arial" panose="020B0604020202020204"/>
              </a:defRPr>
            </a:defPPr>
          </a:lstStyle>
          <a:p>
            <a:pPr algn="l">
              <a:lnSpc>
                <a:spcPct val="100000"/>
              </a:lnSpc>
              <a:buNone/>
              <a:defRPr sz="3000" b="1">
                <a:solidFill>
                  <a:srgbClr val="FFFFFF"/>
                </a:solidFill>
                <a:latin typeface="Arial" panose="020B0604020202020204"/>
                <a:ea typeface="Arial" panose="020B0604020202020204"/>
                <a:cs typeface="Arial" panose="020B0604020202020204"/>
              </a:defRPr>
            </a:pPr>
            <a:r>
              <a:rPr sz="3000" b="1">
                <a:solidFill>
                  <a:srgbClr val="FFFFFF"/>
                </a:solidFill>
                <a:latin typeface="Arial" panose="020B0604020202020204"/>
                <a:ea typeface="Arial" panose="020B0604020202020204"/>
                <a:cs typeface="Arial" panose="020B0604020202020204"/>
              </a:rPr>
              <a:t>AccessRoute in action</a:t>
            </a:r>
            <a:endParaRPr sz="3000" b="1">
              <a:solidFill>
                <a:srgbClr val="FFFFFF"/>
              </a:solidFill>
              <a:latin typeface="Arial" panose="020B0604020202020204"/>
              <a:ea typeface="Arial" panose="020B0604020202020204"/>
              <a:cs typeface="Arial" panose="020B0604020202020204"/>
            </a:endParaRPr>
          </a:p>
        </p:txBody>
      </p:sp>
      <p:sp>
        <p:nvSpPr>
          <p:cNvPr id="5" name="矩形 4"/>
          <p:cNvSpPr>
            <a:spLocks noGrp="1"/>
          </p:cNvSpPr>
          <p:nvPr/>
        </p:nvSpPr>
        <p:spPr>
          <a:xfrm>
            <a:off x="9477375" y="438150"/>
            <a:ext cx="1905000" cy="266700"/>
          </a:xfrm>
          <a:prstGeom prst="rect">
            <a:avLst/>
          </a:prstGeom>
          <a:noFill/>
          <a:ln w="0">
            <a:noFill/>
            <a:prstDash val="solid"/>
          </a:ln>
        </p:spPr>
        <p:txBody>
          <a:bodyPr lIns="0" tIns="0" rIns="0" bIns="0" anchor="ctr">
            <a:normAutofit/>
          </a:bodyPr>
          <a:lstStyle>
            <a:defPPr algn="ctr">
              <a:defRPr sz="975" b="1">
                <a:solidFill>
                  <a:srgbClr val="10322E"/>
                </a:solidFill>
                <a:latin typeface="Arial" panose="020B0604020202020204"/>
                <a:ea typeface="Arial" panose="020B0604020202020204"/>
                <a:cs typeface="Arial" panose="020B0604020202020204"/>
              </a:defRPr>
            </a:defPPr>
          </a:lstStyle>
          <a:p>
            <a:pPr algn="ctr">
              <a:lnSpc>
                <a:spcPct val="100000"/>
              </a:lnSpc>
              <a:buNone/>
              <a:defRPr sz="975" b="1">
                <a:solidFill>
                  <a:srgbClr val="10322E"/>
                </a:solidFill>
                <a:latin typeface="Arial" panose="020B0604020202020204"/>
                <a:ea typeface="Arial" panose="020B0604020202020204"/>
                <a:cs typeface="Arial" panose="020B0604020202020204"/>
              </a:defRPr>
            </a:pPr>
            <a:r>
              <a:rPr sz="975" b="1">
                <a:solidFill>
                  <a:srgbClr val="10322E"/>
                </a:solidFill>
                <a:latin typeface="Arial" panose="020B0604020202020204"/>
                <a:ea typeface="Arial" panose="020B0604020202020204"/>
                <a:cs typeface="Arial" panose="020B0604020202020204"/>
              </a:rPr>
              <a:t>CORE DEMO · 75s</a:t>
            </a:r>
            <a:endParaRPr sz="975" b="1">
              <a:solidFill>
                <a:srgbClr val="10322E"/>
              </a:solidFill>
              <a:latin typeface="Arial" panose="020B0604020202020204"/>
              <a:ea typeface="Arial" panose="020B0604020202020204"/>
              <a:cs typeface="Arial" panose="020B0604020202020204"/>
            </a:endParaRPr>
          </a:p>
        </p:txBody>
      </p:sp>
      <p:sp>
        <p:nvSpPr>
          <p:cNvPr id="6" name="矩形 5"/>
          <p:cNvSpPr>
            <a:spLocks noGrp="1"/>
          </p:cNvSpPr>
          <p:nvPr/>
        </p:nvSpPr>
        <p:spPr>
          <a:xfrm>
            <a:off x="609600" y="1409700"/>
            <a:ext cx="4000500" cy="419100"/>
          </a:xfrm>
          <a:prstGeom prst="rect">
            <a:avLst/>
          </a:prstGeom>
          <a:noFill/>
          <a:ln w="0">
            <a:noFill/>
            <a:prstDash val="solid"/>
          </a:ln>
        </p:spPr>
        <p:txBody>
          <a:bodyPr lIns="0" tIns="0" rIns="0" bIns="0" anchor="t">
            <a:normAutofit/>
          </a:bodyPr>
          <a:lstStyle>
            <a:defPPr algn="l">
              <a:defRPr sz="1875" b="1">
                <a:solidFill>
                  <a:srgbClr val="A9E5D2"/>
                </a:solidFill>
                <a:latin typeface="Arial" panose="020B0604020202020204"/>
                <a:ea typeface="Arial" panose="020B0604020202020204"/>
                <a:cs typeface="Arial" panose="020B0604020202020204"/>
              </a:defRPr>
            </a:defPPr>
          </a:lstStyle>
          <a:p>
            <a:pPr algn="l">
              <a:lnSpc>
                <a:spcPct val="100000"/>
              </a:lnSpc>
              <a:buNone/>
              <a:defRPr sz="1875" b="1">
                <a:solidFill>
                  <a:srgbClr val="A9E5D2"/>
                </a:solidFill>
                <a:latin typeface="Arial" panose="020B0604020202020204"/>
                <a:ea typeface="Arial" panose="020B0604020202020204"/>
                <a:cs typeface="Arial" panose="020B0604020202020204"/>
              </a:defRPr>
            </a:pPr>
            <a:r>
              <a:rPr sz="1875" b="1">
                <a:solidFill>
                  <a:srgbClr val="A9E5D2"/>
                </a:solidFill>
                <a:latin typeface="Arial" panose="020B0604020202020204"/>
                <a:ea typeface="Arial" panose="020B0604020202020204"/>
                <a:cs typeface="Arial" panose="020B0604020202020204"/>
              </a:rPr>
              <a:t>An accessible journey</a:t>
            </a:r>
            <a:endParaRPr sz="1875" b="1">
              <a:solidFill>
                <a:srgbClr val="A9E5D2"/>
              </a:solidFill>
              <a:latin typeface="Arial" panose="020B0604020202020204"/>
              <a:ea typeface="Arial" panose="020B0604020202020204"/>
              <a:cs typeface="Arial" panose="020B0604020202020204"/>
            </a:endParaRPr>
          </a:p>
        </p:txBody>
      </p:sp>
      <p:sp>
        <p:nvSpPr>
          <p:cNvPr id="7" name="矩形 6"/>
          <p:cNvSpPr>
            <a:spLocks noGrp="1"/>
          </p:cNvSpPr>
          <p:nvPr/>
        </p:nvSpPr>
        <p:spPr>
          <a:xfrm>
            <a:off x="609600" y="2019300"/>
            <a:ext cx="476250" cy="304800"/>
          </a:xfrm>
          <a:prstGeom prst="rect">
            <a:avLst/>
          </a:prstGeom>
          <a:noFill/>
          <a:ln w="0">
            <a:noFill/>
            <a:prstDash val="solid"/>
          </a:ln>
        </p:spPr>
        <p:txBody>
          <a:bodyPr lIns="0" tIns="0" rIns="0" bIns="0" anchor="ctr">
            <a:normAutofit/>
          </a:bodyPr>
          <a:lstStyle>
            <a:defPPr algn="l">
              <a:defRPr sz="1200" b="1">
                <a:solidFill>
                  <a:srgbClr val="A9E5D2"/>
                </a:solidFill>
                <a:latin typeface="Arial" panose="020B0604020202020204"/>
                <a:ea typeface="Arial" panose="020B0604020202020204"/>
                <a:cs typeface="Arial" panose="020B0604020202020204"/>
              </a:defRPr>
            </a:defPPr>
          </a:lstStyle>
          <a:p>
            <a:pPr algn="l">
              <a:lnSpc>
                <a:spcPct val="100000"/>
              </a:lnSpc>
              <a:buNone/>
              <a:defRPr sz="1200" b="1">
                <a:solidFill>
                  <a:srgbClr val="A9E5D2"/>
                </a:solidFill>
                <a:latin typeface="Arial" panose="020B0604020202020204"/>
                <a:ea typeface="Arial" panose="020B0604020202020204"/>
                <a:cs typeface="Arial" panose="020B0604020202020204"/>
              </a:defRPr>
            </a:pPr>
            <a:r>
              <a:rPr sz="1200" b="1">
                <a:solidFill>
                  <a:srgbClr val="A9E5D2"/>
                </a:solidFill>
                <a:latin typeface="Arial" panose="020B0604020202020204"/>
                <a:ea typeface="Arial" panose="020B0604020202020204"/>
                <a:cs typeface="Arial" panose="020B0604020202020204"/>
              </a:rPr>
              <a:t>01</a:t>
            </a:r>
            <a:endParaRPr sz="1200" b="1">
              <a:solidFill>
                <a:srgbClr val="A9E5D2"/>
              </a:solidFill>
              <a:latin typeface="Arial" panose="020B0604020202020204"/>
              <a:ea typeface="Arial" panose="020B0604020202020204"/>
              <a:cs typeface="Arial" panose="020B0604020202020204"/>
            </a:endParaRPr>
          </a:p>
        </p:txBody>
      </p:sp>
      <p:sp>
        <p:nvSpPr>
          <p:cNvPr id="8" name="矩形 7"/>
          <p:cNvSpPr>
            <a:spLocks noGrp="1"/>
          </p:cNvSpPr>
          <p:nvPr/>
        </p:nvSpPr>
        <p:spPr>
          <a:xfrm>
            <a:off x="1200150" y="2000250"/>
            <a:ext cx="3905250" cy="285750"/>
          </a:xfrm>
          <a:prstGeom prst="rect">
            <a:avLst/>
          </a:prstGeom>
          <a:noFill/>
          <a:ln w="0">
            <a:noFill/>
            <a:prstDash val="solid"/>
          </a:ln>
        </p:spPr>
        <p:txBody>
          <a:bodyPr wrap="square" lIns="0" tIns="0" rIns="0" bIns="0" anchor="t">
            <a:noAutofit/>
          </a:bodyPr>
          <a:lstStyle>
            <a:defPPr algn="l">
              <a:defRPr sz="1575" b="1">
                <a:solidFill>
                  <a:srgbClr val="FFFFFF"/>
                </a:solidFill>
                <a:latin typeface="Arial" panose="020B0604020202020204"/>
                <a:ea typeface="Arial" panose="020B0604020202020204"/>
                <a:cs typeface="Arial" panose="020B0604020202020204"/>
              </a:defRPr>
            </a:defPPr>
          </a:lstStyle>
          <a:p>
            <a:pPr>
              <a:lnSpc>
                <a:spcPct val="100000"/>
              </a:lnSpc>
              <a:buNone/>
              <a:defRPr sz="1575" b="1">
                <a:solidFill>
                  <a:srgbClr val="FFFFFF"/>
                </a:solidFill>
                <a:latin typeface="Arial" panose="020B0604020202020204"/>
                <a:ea typeface="Arial" panose="020B0604020202020204"/>
                <a:cs typeface="Arial" panose="020B0604020202020204"/>
              </a:defRPr>
            </a:pPr>
            <a:r>
              <a:rPr lang="en-US" sz="1575" b="1">
                <a:solidFill>
                  <a:srgbClr val="FFFFFF"/>
                </a:solidFill>
                <a:latin typeface="Arial" panose="020B0604020202020204" pitchFamily="34" charset="0"/>
                <a:ea typeface="Arial" panose="020B0604020202020204"/>
                <a:cs typeface="Arial" panose="020B0604020202020204"/>
              </a:rPr>
              <a:t>State your needs</a:t>
            </a:r>
            <a:endParaRPr sz="1575" b="1">
              <a:solidFill>
                <a:srgbClr val="FFFFFF"/>
              </a:solidFill>
              <a:latin typeface="Arial" panose="020B0604020202020204" pitchFamily="34" charset="0"/>
              <a:ea typeface="Arial" panose="020B0604020202020204"/>
              <a:cs typeface="Arial" panose="020B0604020202020204"/>
            </a:endParaRPr>
          </a:p>
        </p:txBody>
      </p:sp>
      <p:sp>
        <p:nvSpPr>
          <p:cNvPr id="9" name="矩形 8"/>
          <p:cNvSpPr>
            <a:spLocks noGrp="1"/>
          </p:cNvSpPr>
          <p:nvPr/>
        </p:nvSpPr>
        <p:spPr>
          <a:xfrm>
            <a:off x="1200150" y="2314575"/>
            <a:ext cx="3714750" cy="400050"/>
          </a:xfrm>
          <a:prstGeom prst="rect">
            <a:avLst/>
          </a:prstGeom>
          <a:noFill/>
          <a:ln w="0">
            <a:noFill/>
            <a:prstDash val="solid"/>
          </a:ln>
        </p:spPr>
        <p:txBody>
          <a:bodyPr wrap="square" lIns="0" tIns="0" rIns="0" bIns="0" anchor="t">
            <a:noAutofit/>
          </a:bodyPr>
          <a:lstStyle>
            <a:defPPr algn="l">
              <a:defRPr sz="1200" b="0">
                <a:solidFill>
                  <a:srgbClr val="BED2CD"/>
                </a:solidFill>
                <a:latin typeface="Arial" panose="020B0604020202020204"/>
                <a:ea typeface="Arial" panose="020B0604020202020204"/>
                <a:cs typeface="Arial" panose="020B0604020202020204"/>
              </a:defRPr>
            </a:defPPr>
          </a:lstStyle>
          <a:p>
            <a:pPr>
              <a:lnSpc>
                <a:spcPct val="100000"/>
              </a:lnSpc>
              <a:buNone/>
              <a:defRPr sz="1200" b="0">
                <a:solidFill>
                  <a:srgbClr val="BED2CD"/>
                </a:solidFill>
                <a:latin typeface="Arial" panose="020B0604020202020204"/>
                <a:ea typeface="Arial" panose="020B0604020202020204"/>
                <a:cs typeface="Arial" panose="020B0604020202020204"/>
              </a:defRPr>
            </a:pPr>
            <a:r>
              <a:rPr lang="en-US" sz="1200">
                <a:solidFill>
                  <a:srgbClr val="BED2CD"/>
                </a:solidFill>
                <a:latin typeface="Arial" panose="020B0604020202020204" pitchFamily="34" charset="0"/>
                <a:ea typeface="Arial" panose="020B0604020202020204"/>
                <a:cs typeface="Arial" panose="020B0604020202020204"/>
              </a:rPr>
              <a:t>Describe needs by voice or text, then confirm</a:t>
            </a:r>
            <a:endParaRPr sz="1200">
              <a:solidFill>
                <a:srgbClr val="BED2CD"/>
              </a:solidFill>
              <a:latin typeface="Arial" panose="020B0604020202020204" pitchFamily="34" charset="0"/>
              <a:ea typeface="Arial" panose="020B0604020202020204"/>
              <a:cs typeface="Arial" panose="020B0604020202020204"/>
            </a:endParaRPr>
          </a:p>
        </p:txBody>
      </p:sp>
      <p:sp>
        <p:nvSpPr>
          <p:cNvPr id="10" name="直接连接符 9"/>
          <p:cNvSpPr>
            <a:spLocks noGrp="1"/>
          </p:cNvSpPr>
          <p:nvPr/>
        </p:nvSpPr>
        <p:spPr>
          <a:xfrm>
            <a:off x="828675" y="2390775"/>
            <a:ext cx="9525" cy="381000"/>
          </a:xfrm>
          <a:prstGeom prst="line">
            <a:avLst/>
          </a:prstGeom>
          <a:noFill/>
          <a:ln w="19050">
            <a:solidFill>
              <a:srgbClr val="5D8079"/>
            </a:solidFill>
            <a:prstDash val="solid"/>
          </a:ln>
        </p:spPr>
      </p:sp>
      <p:sp>
        <p:nvSpPr>
          <p:cNvPr id="11" name="矩形 10"/>
          <p:cNvSpPr>
            <a:spLocks noGrp="1"/>
          </p:cNvSpPr>
          <p:nvPr/>
        </p:nvSpPr>
        <p:spPr>
          <a:xfrm>
            <a:off x="609600" y="2800350"/>
            <a:ext cx="476250" cy="304800"/>
          </a:xfrm>
          <a:prstGeom prst="rect">
            <a:avLst/>
          </a:prstGeom>
          <a:noFill/>
          <a:ln w="0">
            <a:noFill/>
            <a:prstDash val="solid"/>
          </a:ln>
        </p:spPr>
        <p:txBody>
          <a:bodyPr lIns="0" tIns="0" rIns="0" bIns="0" anchor="ctr">
            <a:normAutofit/>
          </a:bodyPr>
          <a:lstStyle>
            <a:defPPr algn="l">
              <a:defRPr sz="1200" b="1">
                <a:solidFill>
                  <a:srgbClr val="A9E5D2"/>
                </a:solidFill>
                <a:latin typeface="Arial" panose="020B0604020202020204"/>
                <a:ea typeface="Arial" panose="020B0604020202020204"/>
                <a:cs typeface="Arial" panose="020B0604020202020204"/>
              </a:defRPr>
            </a:defPPr>
          </a:lstStyle>
          <a:p>
            <a:pPr algn="l">
              <a:lnSpc>
                <a:spcPct val="100000"/>
              </a:lnSpc>
              <a:buNone/>
              <a:defRPr sz="1200" b="1">
                <a:solidFill>
                  <a:srgbClr val="A9E5D2"/>
                </a:solidFill>
                <a:latin typeface="Arial" panose="020B0604020202020204"/>
                <a:ea typeface="Arial" panose="020B0604020202020204"/>
                <a:cs typeface="Arial" panose="020B0604020202020204"/>
              </a:defRPr>
            </a:pPr>
            <a:r>
              <a:rPr sz="1200" b="1">
                <a:solidFill>
                  <a:srgbClr val="A9E5D2"/>
                </a:solidFill>
                <a:latin typeface="Arial" panose="020B0604020202020204"/>
                <a:ea typeface="Arial" panose="020B0604020202020204"/>
                <a:cs typeface="Arial" panose="020B0604020202020204"/>
              </a:rPr>
              <a:t>02</a:t>
            </a:r>
            <a:endParaRPr sz="1200" b="1">
              <a:solidFill>
                <a:srgbClr val="A9E5D2"/>
              </a:solidFill>
              <a:latin typeface="Arial" panose="020B0604020202020204"/>
              <a:ea typeface="Arial" panose="020B0604020202020204"/>
              <a:cs typeface="Arial" panose="020B0604020202020204"/>
            </a:endParaRPr>
          </a:p>
        </p:txBody>
      </p:sp>
      <p:sp>
        <p:nvSpPr>
          <p:cNvPr id="12" name="矩形 11"/>
          <p:cNvSpPr>
            <a:spLocks noGrp="1"/>
          </p:cNvSpPr>
          <p:nvPr/>
        </p:nvSpPr>
        <p:spPr>
          <a:xfrm>
            <a:off x="1200150" y="2781300"/>
            <a:ext cx="3905250" cy="285750"/>
          </a:xfrm>
          <a:prstGeom prst="rect">
            <a:avLst/>
          </a:prstGeom>
          <a:noFill/>
          <a:ln w="0">
            <a:noFill/>
            <a:prstDash val="solid"/>
          </a:ln>
        </p:spPr>
        <p:txBody>
          <a:bodyPr wrap="square" lIns="0" tIns="0" rIns="0" bIns="0" anchor="t">
            <a:noAutofit/>
          </a:bodyPr>
          <a:lstStyle>
            <a:defPPr algn="l">
              <a:defRPr sz="1575" b="1">
                <a:solidFill>
                  <a:srgbClr val="FFFFFF"/>
                </a:solidFill>
                <a:latin typeface="Arial" panose="020B0604020202020204"/>
                <a:ea typeface="Arial" panose="020B0604020202020204"/>
                <a:cs typeface="Arial" panose="020B0604020202020204"/>
              </a:defRPr>
            </a:defPPr>
          </a:lstStyle>
          <a:p>
            <a:pPr>
              <a:lnSpc>
                <a:spcPct val="100000"/>
              </a:lnSpc>
              <a:buNone/>
              <a:defRPr sz="1575" b="1">
                <a:solidFill>
                  <a:srgbClr val="FFFFFF"/>
                </a:solidFill>
                <a:latin typeface="Arial" panose="020B0604020202020204"/>
                <a:ea typeface="Arial" panose="020B0604020202020204"/>
                <a:cs typeface="Arial" panose="020B0604020202020204"/>
              </a:defRPr>
            </a:pPr>
            <a:r>
              <a:rPr lang="en-US" sz="1575" b="1">
                <a:solidFill>
                  <a:srgbClr val="FFFFFF"/>
                </a:solidFill>
                <a:latin typeface="Arial" panose="020B0604020202020204" pitchFamily="34" charset="0"/>
                <a:ea typeface="Arial" panose="020B0604020202020204"/>
                <a:cs typeface="Arial" panose="020B0604020202020204"/>
              </a:rPr>
              <a:t>Choose a route</a:t>
            </a:r>
            <a:endParaRPr sz="1575" b="1">
              <a:solidFill>
                <a:srgbClr val="FFFFFF"/>
              </a:solidFill>
              <a:latin typeface="Arial" panose="020B0604020202020204" pitchFamily="34" charset="0"/>
              <a:ea typeface="Arial" panose="020B0604020202020204"/>
              <a:cs typeface="Arial" panose="020B0604020202020204"/>
            </a:endParaRPr>
          </a:p>
        </p:txBody>
      </p:sp>
      <p:sp>
        <p:nvSpPr>
          <p:cNvPr id="13" name="矩形 12"/>
          <p:cNvSpPr>
            <a:spLocks noGrp="1"/>
          </p:cNvSpPr>
          <p:nvPr/>
        </p:nvSpPr>
        <p:spPr>
          <a:xfrm>
            <a:off x="1200150" y="3095625"/>
            <a:ext cx="3714750" cy="400050"/>
          </a:xfrm>
          <a:prstGeom prst="rect">
            <a:avLst/>
          </a:prstGeom>
          <a:noFill/>
          <a:ln w="0">
            <a:noFill/>
            <a:prstDash val="solid"/>
          </a:ln>
        </p:spPr>
        <p:txBody>
          <a:bodyPr wrap="square" lIns="0" tIns="0" rIns="0" bIns="0" anchor="t">
            <a:noAutofit/>
          </a:bodyPr>
          <a:lstStyle>
            <a:defPPr algn="l">
              <a:defRPr sz="1200" b="0">
                <a:solidFill>
                  <a:srgbClr val="BED2CD"/>
                </a:solidFill>
                <a:latin typeface="Arial" panose="020B0604020202020204"/>
                <a:ea typeface="Arial" panose="020B0604020202020204"/>
                <a:cs typeface="Arial" panose="020B0604020202020204"/>
              </a:defRPr>
            </a:defPPr>
          </a:lstStyle>
          <a:p>
            <a:pPr>
              <a:lnSpc>
                <a:spcPct val="100000"/>
              </a:lnSpc>
              <a:buNone/>
              <a:defRPr sz="1200" b="0">
                <a:solidFill>
                  <a:srgbClr val="BED2CD"/>
                </a:solidFill>
                <a:latin typeface="Arial" panose="020B0604020202020204"/>
                <a:ea typeface="Arial" panose="020B0604020202020204"/>
                <a:cs typeface="Arial" panose="020B0604020202020204"/>
              </a:defRPr>
            </a:pPr>
            <a:r>
              <a:rPr lang="en-US" sz="1200">
                <a:solidFill>
                  <a:srgbClr val="BED2CD"/>
                </a:solidFill>
                <a:latin typeface="Arial" panose="020B0604020202020204" pitchFamily="34" charset="0"/>
                <a:ea typeface="Arial" panose="020B0604020202020204"/>
                <a:cs typeface="Arial" panose="020B0604020202020204"/>
              </a:rPr>
              <a:t>Apply stair, lift and shelter preferences</a:t>
            </a:r>
            <a:endParaRPr sz="1200">
              <a:solidFill>
                <a:srgbClr val="BED2CD"/>
              </a:solidFill>
              <a:latin typeface="Arial" panose="020B0604020202020204" pitchFamily="34" charset="0"/>
              <a:ea typeface="Arial" panose="020B0604020202020204"/>
              <a:cs typeface="Arial" panose="020B0604020202020204"/>
            </a:endParaRPr>
          </a:p>
        </p:txBody>
      </p:sp>
      <p:sp>
        <p:nvSpPr>
          <p:cNvPr id="14" name="直接连接符 13"/>
          <p:cNvSpPr>
            <a:spLocks noGrp="1"/>
          </p:cNvSpPr>
          <p:nvPr/>
        </p:nvSpPr>
        <p:spPr>
          <a:xfrm>
            <a:off x="828675" y="3171825"/>
            <a:ext cx="9525" cy="381000"/>
          </a:xfrm>
          <a:prstGeom prst="line">
            <a:avLst/>
          </a:prstGeom>
          <a:noFill/>
          <a:ln w="19050">
            <a:solidFill>
              <a:srgbClr val="5D8079"/>
            </a:solidFill>
            <a:prstDash val="solid"/>
          </a:ln>
        </p:spPr>
      </p:sp>
      <p:sp>
        <p:nvSpPr>
          <p:cNvPr id="15" name="矩形 14"/>
          <p:cNvSpPr>
            <a:spLocks noGrp="1"/>
          </p:cNvSpPr>
          <p:nvPr/>
        </p:nvSpPr>
        <p:spPr>
          <a:xfrm>
            <a:off x="609600" y="3581400"/>
            <a:ext cx="476250" cy="304800"/>
          </a:xfrm>
          <a:prstGeom prst="rect">
            <a:avLst/>
          </a:prstGeom>
          <a:noFill/>
          <a:ln w="0">
            <a:noFill/>
            <a:prstDash val="solid"/>
          </a:ln>
        </p:spPr>
        <p:txBody>
          <a:bodyPr lIns="0" tIns="0" rIns="0" bIns="0" anchor="ctr">
            <a:normAutofit/>
          </a:bodyPr>
          <a:lstStyle>
            <a:defPPr algn="l">
              <a:defRPr sz="1200" b="1">
                <a:solidFill>
                  <a:srgbClr val="A9E5D2"/>
                </a:solidFill>
                <a:latin typeface="Arial" panose="020B0604020202020204"/>
                <a:ea typeface="Arial" panose="020B0604020202020204"/>
                <a:cs typeface="Arial" panose="020B0604020202020204"/>
              </a:defRPr>
            </a:defPPr>
          </a:lstStyle>
          <a:p>
            <a:pPr algn="l">
              <a:lnSpc>
                <a:spcPct val="100000"/>
              </a:lnSpc>
              <a:buNone/>
              <a:defRPr sz="1200" b="1">
                <a:solidFill>
                  <a:srgbClr val="A9E5D2"/>
                </a:solidFill>
                <a:latin typeface="Arial" panose="020B0604020202020204"/>
                <a:ea typeface="Arial" panose="020B0604020202020204"/>
                <a:cs typeface="Arial" panose="020B0604020202020204"/>
              </a:defRPr>
            </a:pPr>
            <a:r>
              <a:rPr sz="1200" b="1">
                <a:solidFill>
                  <a:srgbClr val="A9E5D2"/>
                </a:solidFill>
                <a:latin typeface="Arial" panose="020B0604020202020204"/>
                <a:ea typeface="Arial" panose="020B0604020202020204"/>
                <a:cs typeface="Arial" panose="020B0604020202020204"/>
              </a:rPr>
              <a:t>03</a:t>
            </a:r>
            <a:endParaRPr sz="1200" b="1">
              <a:solidFill>
                <a:srgbClr val="A9E5D2"/>
              </a:solidFill>
              <a:latin typeface="Arial" panose="020B0604020202020204"/>
              <a:ea typeface="Arial" panose="020B0604020202020204"/>
              <a:cs typeface="Arial" panose="020B0604020202020204"/>
            </a:endParaRPr>
          </a:p>
        </p:txBody>
      </p:sp>
      <p:sp>
        <p:nvSpPr>
          <p:cNvPr id="16" name="矩形 15"/>
          <p:cNvSpPr>
            <a:spLocks noGrp="1"/>
          </p:cNvSpPr>
          <p:nvPr/>
        </p:nvSpPr>
        <p:spPr>
          <a:xfrm>
            <a:off x="1200150" y="3562350"/>
            <a:ext cx="3905250" cy="285750"/>
          </a:xfrm>
          <a:prstGeom prst="rect">
            <a:avLst/>
          </a:prstGeom>
          <a:noFill/>
          <a:ln w="0">
            <a:noFill/>
            <a:prstDash val="solid"/>
          </a:ln>
        </p:spPr>
        <p:txBody>
          <a:bodyPr wrap="square" lIns="0" tIns="0" rIns="0" bIns="0" anchor="t">
            <a:noAutofit/>
          </a:bodyPr>
          <a:lstStyle>
            <a:defPPr algn="l">
              <a:defRPr sz="1575" b="1">
                <a:solidFill>
                  <a:srgbClr val="FFFFFF"/>
                </a:solidFill>
                <a:latin typeface="Arial" panose="020B0604020202020204"/>
                <a:ea typeface="Arial" panose="020B0604020202020204"/>
                <a:cs typeface="Arial" panose="020B0604020202020204"/>
              </a:defRPr>
            </a:defPPr>
          </a:lstStyle>
          <a:p>
            <a:pPr>
              <a:lnSpc>
                <a:spcPct val="100000"/>
              </a:lnSpc>
              <a:buNone/>
              <a:defRPr sz="1575" b="1">
                <a:solidFill>
                  <a:srgbClr val="FFFFFF"/>
                </a:solidFill>
                <a:latin typeface="Arial" panose="020B0604020202020204"/>
                <a:ea typeface="Arial" panose="020B0604020202020204"/>
                <a:cs typeface="Arial" panose="020B0604020202020204"/>
              </a:defRPr>
            </a:pPr>
            <a:r>
              <a:rPr lang="en-US" sz="1575" b="1">
                <a:solidFill>
                  <a:srgbClr val="FFFFFF"/>
                </a:solidFill>
                <a:latin typeface="Arial" panose="020B0604020202020204" pitchFamily="34" charset="0"/>
                <a:ea typeface="Arial" panose="020B0604020202020204"/>
                <a:cs typeface="Arial" panose="020B0604020202020204"/>
              </a:rPr>
              <a:t>Confirm your location</a:t>
            </a:r>
            <a:endParaRPr sz="1575" b="1">
              <a:solidFill>
                <a:srgbClr val="FFFFFF"/>
              </a:solidFill>
              <a:latin typeface="Arial" panose="020B0604020202020204" pitchFamily="34" charset="0"/>
              <a:ea typeface="Arial" panose="020B0604020202020204"/>
              <a:cs typeface="Arial" panose="020B0604020202020204"/>
            </a:endParaRPr>
          </a:p>
        </p:txBody>
      </p:sp>
      <p:sp>
        <p:nvSpPr>
          <p:cNvPr id="17" name="矩形 16"/>
          <p:cNvSpPr>
            <a:spLocks noGrp="1"/>
          </p:cNvSpPr>
          <p:nvPr/>
        </p:nvSpPr>
        <p:spPr>
          <a:xfrm>
            <a:off x="1200150" y="3876675"/>
            <a:ext cx="3714750" cy="400050"/>
          </a:xfrm>
          <a:prstGeom prst="rect">
            <a:avLst/>
          </a:prstGeom>
          <a:noFill/>
          <a:ln w="0">
            <a:noFill/>
            <a:prstDash val="solid"/>
          </a:ln>
        </p:spPr>
        <p:txBody>
          <a:bodyPr lIns="0" tIns="0" rIns="0" bIns="0" anchor="t">
            <a:normAutofit/>
          </a:bodyPr>
          <a:lstStyle>
            <a:defPPr algn="l">
              <a:defRPr sz="1200" b="0">
                <a:solidFill>
                  <a:srgbClr val="BED2CD"/>
                </a:solidFill>
                <a:latin typeface="Arial" panose="020B0604020202020204"/>
                <a:ea typeface="Arial" panose="020B0604020202020204"/>
                <a:cs typeface="Arial" panose="020B0604020202020204"/>
              </a:defRPr>
            </a:defPPr>
          </a:lstStyle>
          <a:p>
            <a:pPr algn="l">
              <a:lnSpc>
                <a:spcPct val="100000"/>
              </a:lnSpc>
              <a:buNone/>
              <a:defRPr sz="1200" b="0">
                <a:solidFill>
                  <a:srgbClr val="BED2CD"/>
                </a:solidFill>
                <a:latin typeface="Arial" panose="020B0604020202020204"/>
                <a:ea typeface="Arial" panose="020B0604020202020204"/>
                <a:cs typeface="Arial" panose="020B0604020202020204"/>
              </a:defRPr>
            </a:pPr>
            <a:r>
              <a:rPr sz="1200" b="0">
                <a:solidFill>
                  <a:srgbClr val="BED2CD"/>
                </a:solidFill>
                <a:latin typeface="Arial" panose="020B0604020202020204"/>
                <a:ea typeface="Arial" panose="020B0604020202020204"/>
                <a:cs typeface="Arial" panose="020B0604020202020204"/>
              </a:rPr>
              <a:t>Match photo landmarks to map candidates</a:t>
            </a:r>
            <a:endParaRPr sz="1200" b="0">
              <a:solidFill>
                <a:srgbClr val="BED2CD"/>
              </a:solidFill>
              <a:latin typeface="Arial" panose="020B0604020202020204"/>
              <a:ea typeface="Arial" panose="020B0604020202020204"/>
              <a:cs typeface="Arial" panose="020B0604020202020204"/>
            </a:endParaRPr>
          </a:p>
        </p:txBody>
      </p:sp>
      <p:sp>
        <p:nvSpPr>
          <p:cNvPr id="18" name="直接连接符 17"/>
          <p:cNvSpPr>
            <a:spLocks noGrp="1"/>
          </p:cNvSpPr>
          <p:nvPr/>
        </p:nvSpPr>
        <p:spPr>
          <a:xfrm>
            <a:off x="828675" y="3952875"/>
            <a:ext cx="9525" cy="381000"/>
          </a:xfrm>
          <a:prstGeom prst="line">
            <a:avLst/>
          </a:prstGeom>
          <a:noFill/>
          <a:ln w="19050">
            <a:solidFill>
              <a:srgbClr val="5D8079"/>
            </a:solidFill>
            <a:prstDash val="solid"/>
          </a:ln>
        </p:spPr>
      </p:sp>
      <p:sp>
        <p:nvSpPr>
          <p:cNvPr id="19" name="矩形 18"/>
          <p:cNvSpPr>
            <a:spLocks noGrp="1"/>
          </p:cNvSpPr>
          <p:nvPr/>
        </p:nvSpPr>
        <p:spPr>
          <a:xfrm>
            <a:off x="609600" y="4362450"/>
            <a:ext cx="476250" cy="304800"/>
          </a:xfrm>
          <a:prstGeom prst="rect">
            <a:avLst/>
          </a:prstGeom>
          <a:noFill/>
          <a:ln w="0">
            <a:noFill/>
            <a:prstDash val="solid"/>
          </a:ln>
        </p:spPr>
        <p:txBody>
          <a:bodyPr lIns="0" tIns="0" rIns="0" bIns="0" anchor="ctr">
            <a:normAutofit/>
          </a:bodyPr>
          <a:lstStyle>
            <a:defPPr algn="l">
              <a:defRPr sz="1200" b="1">
                <a:solidFill>
                  <a:srgbClr val="A9E5D2"/>
                </a:solidFill>
                <a:latin typeface="Arial" panose="020B0604020202020204"/>
                <a:ea typeface="Arial" panose="020B0604020202020204"/>
                <a:cs typeface="Arial" panose="020B0604020202020204"/>
              </a:defRPr>
            </a:defPPr>
          </a:lstStyle>
          <a:p>
            <a:pPr algn="l">
              <a:lnSpc>
                <a:spcPct val="100000"/>
              </a:lnSpc>
              <a:buNone/>
              <a:defRPr sz="1200" b="1">
                <a:solidFill>
                  <a:srgbClr val="A9E5D2"/>
                </a:solidFill>
                <a:latin typeface="Arial" panose="020B0604020202020204"/>
                <a:ea typeface="Arial" panose="020B0604020202020204"/>
                <a:cs typeface="Arial" panose="020B0604020202020204"/>
              </a:defRPr>
            </a:pPr>
            <a:r>
              <a:rPr sz="1200" b="1">
                <a:solidFill>
                  <a:srgbClr val="A9E5D2"/>
                </a:solidFill>
                <a:latin typeface="Arial" panose="020B0604020202020204"/>
                <a:ea typeface="Arial" panose="020B0604020202020204"/>
                <a:cs typeface="Arial" panose="020B0604020202020204"/>
              </a:rPr>
              <a:t>04</a:t>
            </a:r>
            <a:endParaRPr sz="1200" b="1">
              <a:solidFill>
                <a:srgbClr val="A9E5D2"/>
              </a:solidFill>
              <a:latin typeface="Arial" panose="020B0604020202020204"/>
              <a:ea typeface="Arial" panose="020B0604020202020204"/>
              <a:cs typeface="Arial" panose="020B0604020202020204"/>
            </a:endParaRPr>
          </a:p>
        </p:txBody>
      </p:sp>
      <p:sp>
        <p:nvSpPr>
          <p:cNvPr id="20" name="矩形 19"/>
          <p:cNvSpPr>
            <a:spLocks noGrp="1"/>
          </p:cNvSpPr>
          <p:nvPr/>
        </p:nvSpPr>
        <p:spPr>
          <a:xfrm>
            <a:off x="1200150" y="4343400"/>
            <a:ext cx="3905250" cy="285750"/>
          </a:xfrm>
          <a:prstGeom prst="rect">
            <a:avLst/>
          </a:prstGeom>
          <a:noFill/>
          <a:ln w="0">
            <a:noFill/>
            <a:prstDash val="solid"/>
          </a:ln>
        </p:spPr>
        <p:txBody>
          <a:bodyPr lIns="0" tIns="0" rIns="0" bIns="0" anchor="t">
            <a:normAutofit/>
          </a:bodyPr>
          <a:lstStyle>
            <a:defPPr algn="l">
              <a:defRPr sz="1575" b="1">
                <a:solidFill>
                  <a:srgbClr val="FFFFFF"/>
                </a:solidFill>
                <a:latin typeface="Arial" panose="020B0604020202020204"/>
                <a:ea typeface="Arial" panose="020B0604020202020204"/>
                <a:cs typeface="Arial" panose="020B0604020202020204"/>
              </a:defRPr>
            </a:defPPr>
          </a:lstStyle>
          <a:p>
            <a:pPr algn="l">
              <a:lnSpc>
                <a:spcPct val="100000"/>
              </a:lnSpc>
              <a:buNone/>
              <a:defRPr sz="1575" b="1">
                <a:solidFill>
                  <a:srgbClr val="FFFFFF"/>
                </a:solidFill>
                <a:latin typeface="Arial" panose="020B0604020202020204"/>
                <a:ea typeface="Arial" panose="020B0604020202020204"/>
                <a:cs typeface="Arial" panose="020B0604020202020204"/>
              </a:defRPr>
            </a:pPr>
            <a:r>
              <a:rPr sz="1575" b="1">
                <a:solidFill>
                  <a:srgbClr val="FFFFFF"/>
                </a:solidFill>
                <a:latin typeface="Arial" panose="020B0604020202020204"/>
                <a:ea typeface="Arial" panose="020B0604020202020204"/>
                <a:cs typeface="Arial" panose="020B0604020202020204"/>
              </a:rPr>
              <a:t>Report a blocked lift</a:t>
            </a:r>
            <a:endParaRPr sz="1575" b="1">
              <a:solidFill>
                <a:srgbClr val="FFFFFF"/>
              </a:solidFill>
              <a:latin typeface="Arial" panose="020B0604020202020204"/>
              <a:ea typeface="Arial" panose="020B0604020202020204"/>
              <a:cs typeface="Arial" panose="020B0604020202020204"/>
            </a:endParaRPr>
          </a:p>
        </p:txBody>
      </p:sp>
      <p:sp>
        <p:nvSpPr>
          <p:cNvPr id="21" name="矩形 20"/>
          <p:cNvSpPr>
            <a:spLocks noGrp="1"/>
          </p:cNvSpPr>
          <p:nvPr/>
        </p:nvSpPr>
        <p:spPr>
          <a:xfrm>
            <a:off x="1200150" y="4657725"/>
            <a:ext cx="3714750" cy="400050"/>
          </a:xfrm>
          <a:prstGeom prst="rect">
            <a:avLst/>
          </a:prstGeom>
          <a:noFill/>
          <a:ln w="0">
            <a:noFill/>
            <a:prstDash val="solid"/>
          </a:ln>
        </p:spPr>
        <p:txBody>
          <a:bodyPr lIns="0" tIns="0" rIns="0" bIns="0" anchor="t">
            <a:normAutofit/>
          </a:bodyPr>
          <a:lstStyle>
            <a:defPPr algn="l">
              <a:defRPr sz="1200" b="0">
                <a:solidFill>
                  <a:srgbClr val="BED2CD"/>
                </a:solidFill>
                <a:latin typeface="Arial" panose="020B0604020202020204"/>
                <a:ea typeface="Arial" panose="020B0604020202020204"/>
                <a:cs typeface="Arial" panose="020B0604020202020204"/>
              </a:defRPr>
            </a:defPPr>
          </a:lstStyle>
          <a:p>
            <a:pPr algn="l">
              <a:lnSpc>
                <a:spcPct val="100000"/>
              </a:lnSpc>
              <a:buNone/>
              <a:defRPr sz="1200" b="0">
                <a:solidFill>
                  <a:srgbClr val="BED2CD"/>
                </a:solidFill>
                <a:latin typeface="Arial" panose="020B0604020202020204"/>
                <a:ea typeface="Arial" panose="020B0604020202020204"/>
                <a:cs typeface="Arial" panose="020B0604020202020204"/>
              </a:defRPr>
            </a:pPr>
            <a:r>
              <a:rPr sz="1200" b="0">
                <a:solidFill>
                  <a:srgbClr val="BED2CD"/>
                </a:solidFill>
                <a:latin typeface="Arial" panose="020B0604020202020204"/>
                <a:ea typeface="Arial" panose="020B0604020202020204"/>
                <a:cs typeface="Arial" panose="020B0604020202020204"/>
              </a:rPr>
              <a:t>Confirm the facility and apply a closure event</a:t>
            </a:r>
            <a:endParaRPr sz="1200" b="0">
              <a:solidFill>
                <a:srgbClr val="BED2CD"/>
              </a:solidFill>
              <a:latin typeface="Arial" panose="020B0604020202020204"/>
              <a:ea typeface="Arial" panose="020B0604020202020204"/>
              <a:cs typeface="Arial" panose="020B0604020202020204"/>
            </a:endParaRPr>
          </a:p>
        </p:txBody>
      </p:sp>
      <p:sp>
        <p:nvSpPr>
          <p:cNvPr id="22" name="矩形: 圆角 21"/>
          <p:cNvSpPr>
            <a:spLocks noGrp="1"/>
          </p:cNvSpPr>
          <p:nvPr/>
        </p:nvSpPr>
        <p:spPr>
          <a:xfrm>
            <a:off x="5429250" y="1476375"/>
            <a:ext cx="5810250" cy="4476750"/>
          </a:xfrm>
          <a:prstGeom prst="roundRect">
            <a:avLst>
              <a:gd name="adj" fmla="val 3404"/>
            </a:avLst>
          </a:prstGeom>
          <a:solidFill>
            <a:srgbClr val="F9FBFA"/>
          </a:solidFill>
          <a:ln w="0">
            <a:noFill/>
            <a:prstDash val="solid"/>
          </a:ln>
        </p:spPr>
      </p:sp>
      <p:pic>
        <p:nvPicPr>
          <p:cNvPr id="23" name="图片 22"/>
          <p:cNvPicPr>
            <a:picLocks noChangeAspect="1"/>
          </p:cNvPicPr>
          <p:nvPr/>
        </p:nvPicPr>
        <p:blipFill>
          <a:blip r:embed="rId1"/>
          <a:srcRect l="30000" t="22000" r="30000" b="35000"/>
          <a:stretch>
            <a:fillRect/>
          </a:stretch>
        </p:blipFill>
        <p:spPr>
          <a:xfrm>
            <a:off x="6715125" y="1657350"/>
            <a:ext cx="3238500" cy="4000500"/>
          </a:xfrm>
          <a:prstGeom prst="roundRect">
            <a:avLst>
              <a:gd name="adj" fmla="val 3529"/>
            </a:avLst>
          </a:prstGeom>
        </p:spPr>
      </p:pic>
      <p:sp>
        <p:nvSpPr>
          <p:cNvPr id="24" name="矩形 23"/>
          <p:cNvSpPr>
            <a:spLocks noGrp="1"/>
          </p:cNvSpPr>
          <p:nvPr/>
        </p:nvSpPr>
        <p:spPr>
          <a:xfrm>
            <a:off x="8905875" y="1581150"/>
            <a:ext cx="2190750" cy="228600"/>
          </a:xfrm>
          <a:prstGeom prst="rect">
            <a:avLst/>
          </a:prstGeom>
          <a:noFill/>
          <a:ln w="0">
            <a:noFill/>
            <a:prstDash val="solid"/>
          </a:ln>
        </p:spPr>
        <p:txBody>
          <a:bodyPr lIns="0" tIns="0" rIns="0" bIns="0" anchor="t">
            <a:normAutofit/>
          </a:bodyPr>
          <a:lstStyle>
            <a:defPPr algn="r">
              <a:defRPr sz="975" b="1">
                <a:solidFill>
                  <a:srgbClr val="C85845"/>
                </a:solidFill>
                <a:latin typeface="Arial" panose="020B0604020202020204"/>
                <a:ea typeface="Arial" panose="020B0604020202020204"/>
                <a:cs typeface="Arial" panose="020B0604020202020204"/>
              </a:defRPr>
            </a:defPPr>
          </a:lstStyle>
          <a:p>
            <a:pPr algn="r">
              <a:lnSpc>
                <a:spcPct val="100000"/>
              </a:lnSpc>
              <a:buNone/>
              <a:defRPr sz="975" b="1">
                <a:solidFill>
                  <a:srgbClr val="C85845"/>
                </a:solidFill>
                <a:latin typeface="Arial" panose="020B0604020202020204"/>
                <a:ea typeface="Arial" panose="020B0604020202020204"/>
                <a:cs typeface="Arial" panose="020B0604020202020204"/>
              </a:defRPr>
            </a:pPr>
            <a:r>
              <a:rPr sz="975" b="1">
                <a:solidFill>
                  <a:srgbClr val="C85845"/>
                </a:solidFill>
                <a:latin typeface="Arial" panose="020B0604020202020204"/>
                <a:ea typeface="Arial" panose="020B0604020202020204"/>
                <a:cs typeface="Arial" panose="020B0604020202020204"/>
              </a:rPr>
              <a:t>PRESET DEMO / LIVE API</a:t>
            </a:r>
            <a:endParaRPr sz="975" b="1">
              <a:solidFill>
                <a:srgbClr val="C85845"/>
              </a:solidFill>
              <a:latin typeface="Arial" panose="020B0604020202020204"/>
              <a:ea typeface="Arial" panose="020B0604020202020204"/>
              <a:cs typeface="Arial" panose="020B0604020202020204"/>
            </a:endParaRPr>
          </a:p>
        </p:txBody>
      </p:sp>
      <p:sp>
        <p:nvSpPr>
          <p:cNvPr id="25" name="矩形 24"/>
          <p:cNvSpPr>
            <a:spLocks noGrp="1"/>
          </p:cNvSpPr>
          <p:nvPr/>
        </p:nvSpPr>
        <p:spPr>
          <a:xfrm>
            <a:off x="609600" y="6515100"/>
            <a:ext cx="6858000" cy="190500"/>
          </a:xfrm>
          <a:prstGeom prst="rect">
            <a:avLst/>
          </a:prstGeom>
          <a:noFill/>
          <a:ln w="0">
            <a:noFill/>
            <a:prstDash val="solid"/>
          </a:ln>
        </p:spPr>
        <p:txBody>
          <a:bodyPr lIns="0" tIns="0" rIns="0" bIns="0" anchor="ctr">
            <a:normAutofit/>
          </a:bodyPr>
          <a:lstStyle>
            <a:defPPr algn="l">
              <a:defRPr sz="900" b="1">
                <a:solidFill>
                  <a:srgbClr val="B7CFCA"/>
                </a:solidFill>
                <a:latin typeface="Arial" panose="020B0604020202020204"/>
                <a:ea typeface="Arial" panose="020B0604020202020204"/>
                <a:cs typeface="Arial" panose="020B0604020202020204"/>
              </a:defRPr>
            </a:defPPr>
          </a:lstStyle>
          <a:p>
            <a:pPr algn="l">
              <a:lnSpc>
                <a:spcPct val="100000"/>
              </a:lnSpc>
              <a:buNone/>
              <a:defRPr sz="900" b="1">
                <a:solidFill>
                  <a:srgbClr val="B7CFCA"/>
                </a:solidFill>
                <a:latin typeface="Arial" panose="020B0604020202020204"/>
                <a:ea typeface="Arial" panose="020B0604020202020204"/>
                <a:cs typeface="Arial" panose="020B0604020202020204"/>
              </a:defRPr>
            </a:pPr>
            <a:r>
              <a:rPr sz="900" b="1">
                <a:solidFill>
                  <a:srgbClr val="B7CFCA"/>
                </a:solidFill>
                <a:latin typeface="Arial" panose="020B0604020202020204"/>
                <a:ea typeface="Arial" panose="020B0604020202020204"/>
                <a:cs typeface="Arial" panose="020B0604020202020204"/>
              </a:rPr>
              <a:t>PHOTO CANDIDATES / USER CONFIRMATION / REMAINING-ROUTE UPDATES</a:t>
            </a:r>
            <a:endParaRPr sz="900" b="1">
              <a:solidFill>
                <a:srgbClr val="B7CFCA"/>
              </a:solidFill>
              <a:latin typeface="Arial" panose="020B0604020202020204"/>
              <a:ea typeface="Arial" panose="020B0604020202020204"/>
              <a:cs typeface="Arial" panose="020B0604020202020204"/>
            </a:endParaRPr>
          </a:p>
        </p:txBody>
      </p:sp>
      <p:sp>
        <p:nvSpPr>
          <p:cNvPr id="26" name="矩形 25"/>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A9E5D2"/>
                </a:solidFill>
                <a:latin typeface="Arial" panose="020B0604020202020204"/>
                <a:ea typeface="Arial" panose="020B0604020202020204"/>
                <a:cs typeface="Arial" panose="020B0604020202020204"/>
              </a:defRPr>
            </a:defPPr>
          </a:lstStyle>
          <a:p>
            <a:pPr algn="r">
              <a:lnSpc>
                <a:spcPct val="100000"/>
              </a:lnSpc>
              <a:buNone/>
              <a:defRPr sz="900" b="1">
                <a:solidFill>
                  <a:srgbClr val="A9E5D2"/>
                </a:solidFill>
                <a:latin typeface="Arial" panose="020B0604020202020204"/>
                <a:ea typeface="Arial" panose="020B0604020202020204"/>
                <a:cs typeface="Arial" panose="020B0604020202020204"/>
              </a:defRPr>
            </a:pPr>
            <a:r>
              <a:rPr lang="en-US" altLang="zh-CN" sz="900" b="1">
                <a:solidFill>
                  <a:srgbClr val="A9E5D2"/>
                </a:solidFill>
                <a:latin typeface="Arial" panose="020B0604020202020204"/>
                <a:ea typeface="Arial" panose="020B0604020202020204"/>
                <a:cs typeface="Arial" panose="020B0604020202020204"/>
              </a:rPr>
              <a:t>06</a:t>
            </a:r>
            <a:endParaRPr sz="900" b="1">
              <a:solidFill>
                <a:srgbClr val="A9E5D2"/>
              </a:solidFill>
              <a:latin typeface="Arial" panose="020B0604020202020204"/>
              <a:ea typeface="Arial" panose="020B0604020202020204"/>
              <a:cs typeface="Arial" panose="020B0604020202020204"/>
            </a:endParaRPr>
          </a:p>
        </p:txBody>
      </p:sp>
      <p:sp>
        <p:nvSpPr>
          <p:cNvPr id="70" name="Revision text 70"/>
          <p:cNvSpPr>
            <a:spLocks noGrp="1"/>
          </p:cNvSpPr>
          <p:nvPr/>
        </p:nvSpPr>
        <p:spPr>
          <a:xfrm>
            <a:off x="828675" y="4733925"/>
            <a:ext cx="9525" cy="381000"/>
          </a:xfrm>
          <a:prstGeom prst="line">
            <a:avLst/>
          </a:prstGeom>
          <a:noFill/>
          <a:ln w="19050">
            <a:solidFill>
              <a:srgbClr val="5D8079"/>
            </a:solidFill>
            <a:prstDash val="solid"/>
          </a:ln>
        </p:spPr>
      </p:sp>
      <p:sp>
        <p:nvSpPr>
          <p:cNvPr id="71" name="Revision text 71"/>
          <p:cNvSpPr>
            <a:spLocks noGrp="1"/>
          </p:cNvSpPr>
          <p:nvPr/>
        </p:nvSpPr>
        <p:spPr>
          <a:xfrm>
            <a:off x="609600" y="5143500"/>
            <a:ext cx="476250" cy="304800"/>
          </a:xfrm>
          <a:prstGeom prst="rect">
            <a:avLst/>
          </a:prstGeom>
          <a:noFill/>
          <a:ln w="0">
            <a:noFill/>
            <a:prstDash val="solid"/>
          </a:ln>
        </p:spPr>
        <p:txBody>
          <a:bodyPr lIns="0" tIns="0" rIns="0" bIns="0" anchor="ctr">
            <a:normAutofit/>
          </a:bodyPr>
          <a:lstStyle>
            <a:defPPr algn="l">
              <a:defRPr sz="1200" b="1">
                <a:solidFill>
                  <a:srgbClr val="A9E5D2"/>
                </a:solidFill>
                <a:latin typeface="Arial" panose="020B0604020202020204"/>
                <a:ea typeface="Arial" panose="020B0604020202020204"/>
                <a:cs typeface="Arial" panose="020B0604020202020204"/>
              </a:defRPr>
            </a:defPPr>
          </a:lstStyle>
          <a:p>
            <a:pPr algn="l">
              <a:lnSpc>
                <a:spcPct val="100000"/>
              </a:lnSpc>
              <a:buNone/>
              <a:defRPr sz="1200" b="1">
                <a:solidFill>
                  <a:srgbClr val="A9E5D2"/>
                </a:solidFill>
                <a:latin typeface="Arial" panose="020B0604020202020204"/>
                <a:ea typeface="Arial" panose="020B0604020202020204"/>
                <a:cs typeface="Arial" panose="020B0604020202020204"/>
              </a:defRPr>
            </a:pPr>
            <a:r>
              <a:rPr sz="1200" b="1">
                <a:solidFill>
                  <a:srgbClr val="A9E5D2"/>
                </a:solidFill>
                <a:latin typeface="Arial" panose="020B0604020202020204"/>
                <a:ea typeface="Arial" panose="020B0604020202020204"/>
                <a:cs typeface="Arial" panose="020B0604020202020204"/>
              </a:rPr>
              <a:t>05</a:t>
            </a:r>
            <a:endParaRPr sz="1200" b="1">
              <a:solidFill>
                <a:srgbClr val="A9E5D2"/>
              </a:solidFill>
              <a:latin typeface="Arial" panose="020B0604020202020204"/>
              <a:ea typeface="Arial" panose="020B0604020202020204"/>
              <a:cs typeface="Arial" panose="020B0604020202020204"/>
            </a:endParaRPr>
          </a:p>
        </p:txBody>
      </p:sp>
      <p:sp>
        <p:nvSpPr>
          <p:cNvPr id="72" name="Revision text 72"/>
          <p:cNvSpPr>
            <a:spLocks noGrp="1"/>
          </p:cNvSpPr>
          <p:nvPr/>
        </p:nvSpPr>
        <p:spPr>
          <a:xfrm>
            <a:off x="1200150" y="5124450"/>
            <a:ext cx="4000500" cy="285750"/>
          </a:xfrm>
          <a:prstGeom prst="rect">
            <a:avLst/>
          </a:prstGeom>
          <a:noFill/>
          <a:ln w="0">
            <a:noFill/>
            <a:prstDash val="solid"/>
          </a:ln>
        </p:spPr>
        <p:txBody>
          <a:bodyPr wrap="square" lIns="0" tIns="0" rIns="0" bIns="0" anchor="t">
            <a:noAutofit/>
          </a:bodyPr>
          <a:lstStyle>
            <a:defPPr algn="l">
              <a:defRPr sz="1575" b="1">
                <a:solidFill>
                  <a:srgbClr val="FFFFFF"/>
                </a:solidFill>
                <a:latin typeface="Arial" panose="020B0604020202020204"/>
                <a:ea typeface="Arial" panose="020B0604020202020204"/>
                <a:cs typeface="Arial" panose="020B0604020202020204"/>
              </a:defRPr>
            </a:defPPr>
          </a:lstStyle>
          <a:p>
            <a:pPr>
              <a:lnSpc>
                <a:spcPct val="100000"/>
              </a:lnSpc>
              <a:buNone/>
              <a:defRPr sz="1575" b="1">
                <a:solidFill>
                  <a:srgbClr val="FFFFFF"/>
                </a:solidFill>
                <a:latin typeface="Arial" panose="020B0604020202020204"/>
                <a:ea typeface="Arial" panose="020B0604020202020204"/>
                <a:cs typeface="Arial" panose="020B0604020202020204"/>
              </a:defRPr>
            </a:pPr>
            <a:r>
              <a:rPr lang="en-US" sz="1575" b="1">
                <a:solidFill>
                  <a:srgbClr val="FFFFFF"/>
                </a:solidFill>
                <a:latin typeface="Arial" panose="020B0604020202020204" pitchFamily="34" charset="0"/>
                <a:ea typeface="Arial" panose="020B0604020202020204"/>
                <a:cs typeface="Arial" panose="020B0604020202020204"/>
              </a:rPr>
              <a:t>Continue on the revised route</a:t>
            </a:r>
            <a:endParaRPr sz="1575" b="1">
              <a:solidFill>
                <a:srgbClr val="FFFFFF"/>
              </a:solidFill>
              <a:latin typeface="Arial" panose="020B0604020202020204" pitchFamily="34" charset="0"/>
              <a:ea typeface="Arial" panose="020B0604020202020204"/>
              <a:cs typeface="Arial" panose="020B0604020202020204"/>
            </a:endParaRPr>
          </a:p>
        </p:txBody>
      </p:sp>
      <p:sp>
        <p:nvSpPr>
          <p:cNvPr id="73" name="Revision text 73"/>
          <p:cNvSpPr>
            <a:spLocks noGrp="1"/>
          </p:cNvSpPr>
          <p:nvPr/>
        </p:nvSpPr>
        <p:spPr>
          <a:xfrm>
            <a:off x="1200150" y="5438775"/>
            <a:ext cx="4000500" cy="400050"/>
          </a:xfrm>
          <a:prstGeom prst="rect">
            <a:avLst/>
          </a:prstGeom>
          <a:noFill/>
          <a:ln w="0">
            <a:noFill/>
            <a:prstDash val="solid"/>
          </a:ln>
        </p:spPr>
        <p:txBody>
          <a:bodyPr lIns="0" tIns="0" rIns="0" bIns="0" anchor="t">
            <a:normAutofit/>
          </a:bodyPr>
          <a:lstStyle>
            <a:defPPr algn="l">
              <a:defRPr sz="1200" b="0">
                <a:solidFill>
                  <a:srgbClr val="BED2CD"/>
                </a:solidFill>
                <a:latin typeface="Arial" panose="020B0604020202020204"/>
                <a:ea typeface="Arial" panose="020B0604020202020204"/>
                <a:cs typeface="Arial" panose="020B0604020202020204"/>
              </a:defRPr>
            </a:defPPr>
          </a:lstStyle>
          <a:p>
            <a:pPr algn="l">
              <a:lnSpc>
                <a:spcPct val="100000"/>
              </a:lnSpc>
              <a:buNone/>
              <a:defRPr sz="1200" b="0">
                <a:solidFill>
                  <a:srgbClr val="BED2CD"/>
                </a:solidFill>
                <a:latin typeface="Arial" panose="020B0604020202020204"/>
                <a:ea typeface="Arial" panose="020B0604020202020204"/>
                <a:cs typeface="Arial" panose="020B0604020202020204"/>
              </a:defRPr>
            </a:pPr>
            <a:r>
              <a:rPr sz="1200" b="0">
                <a:solidFill>
                  <a:srgbClr val="BED2CD"/>
                </a:solidFill>
                <a:latin typeface="Arial" panose="020B0604020202020204"/>
                <a:ea typeface="Arial" panose="020B0604020202020204"/>
                <a:cs typeface="Arial" panose="020B0604020202020204"/>
              </a:rPr>
              <a:t>Replan from the current point with text or speech</a:t>
            </a:r>
            <a:endParaRPr sz="1200" b="0">
              <a:solidFill>
                <a:srgbClr val="BED2CD"/>
              </a:solidFill>
              <a:latin typeface="Arial" panose="020B0604020202020204"/>
              <a:ea typeface="Arial" panose="020B0604020202020204"/>
              <a:cs typeface="Arial" panose="020B060402020202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直接连接符 1"/>
          <p:cNvSpPr>
            <a:spLocks noGrp="1"/>
          </p:cNvSpPr>
          <p:nvPr/>
        </p:nvSpPr>
        <p:spPr>
          <a:xfrm>
            <a:off x="1066800" y="542925"/>
            <a:ext cx="361950" cy="9525"/>
          </a:xfrm>
          <a:prstGeom prst="line">
            <a:avLst/>
          </a:prstGeom>
          <a:noFill/>
          <a:ln w="19050">
            <a:solidFill>
              <a:srgbClr val="0C8D80"/>
            </a:solidFill>
            <a:prstDash val="solid"/>
          </a:ln>
        </p:spPr>
      </p:sp>
      <p:sp>
        <p:nvSpPr>
          <p:cNvPr id="3" name="矩形 2"/>
          <p:cNvSpPr>
            <a:spLocks noGrp="1"/>
          </p:cNvSpPr>
          <p:nvPr/>
        </p:nvSpPr>
        <p:spPr>
          <a:xfrm>
            <a:off x="609600" y="752475"/>
            <a:ext cx="10572750" cy="552450"/>
          </a:xfrm>
          <a:prstGeom prst="rect">
            <a:avLst/>
          </a:prstGeom>
          <a:noFill/>
          <a:ln w="0">
            <a:noFill/>
            <a:prstDash val="solid"/>
          </a:ln>
        </p:spPr>
        <p:txBody>
          <a:bodyPr lIns="0" tIns="0" rIns="0" bIns="0" anchor="ctr">
            <a:normAutofit/>
          </a:bodyPr>
          <a:lstStyle>
            <a:defPPr algn="l">
              <a:defRPr sz="3000" b="1">
                <a:solidFill>
                  <a:srgbClr val="10322E"/>
                </a:solidFill>
                <a:latin typeface="Arial" panose="020B0604020202020204"/>
                <a:ea typeface="Arial" panose="020B0604020202020204"/>
                <a:cs typeface="Arial" panose="020B0604020202020204"/>
              </a:defRPr>
            </a:defPPr>
          </a:lstStyle>
          <a:p>
            <a:pPr algn="l">
              <a:lnSpc>
                <a:spcPct val="100000"/>
              </a:lnSpc>
              <a:buNone/>
              <a:defRPr sz="3000" b="1">
                <a:solidFill>
                  <a:srgbClr val="10322E"/>
                </a:solidFill>
                <a:latin typeface="Arial" panose="020B0604020202020204"/>
                <a:ea typeface="Arial" panose="020B0604020202020204"/>
                <a:cs typeface="Arial" panose="020B0604020202020204"/>
              </a:defRPr>
            </a:pPr>
            <a:r>
              <a:rPr sz="3000" b="1">
                <a:solidFill>
                  <a:srgbClr val="10322E"/>
                </a:solidFill>
                <a:latin typeface="Arial" panose="020B0604020202020204"/>
                <a:ea typeface="Arial" panose="020B0604020202020204"/>
                <a:cs typeface="Arial" panose="020B0604020202020204"/>
              </a:rPr>
              <a:t>What makes us different</a:t>
            </a:r>
            <a:endParaRPr sz="3000" b="1">
              <a:solidFill>
                <a:srgbClr val="10322E"/>
              </a:solidFill>
              <a:latin typeface="Arial" panose="020B0604020202020204"/>
              <a:ea typeface="Arial" panose="020B0604020202020204"/>
              <a:cs typeface="Arial" panose="020B0604020202020204"/>
            </a:endParaRPr>
          </a:p>
        </p:txBody>
      </p:sp>
      <p:sp>
        <p:nvSpPr>
          <p:cNvPr id="4" name="矩形 3"/>
          <p:cNvSpPr>
            <a:spLocks noGrp="1"/>
          </p:cNvSpPr>
          <p:nvPr/>
        </p:nvSpPr>
        <p:spPr>
          <a:xfrm>
            <a:off x="609600" y="1381125"/>
            <a:ext cx="10001250" cy="342900"/>
          </a:xfrm>
          <a:prstGeom prst="rect">
            <a:avLst/>
          </a:prstGeom>
          <a:noFill/>
          <a:ln w="0">
            <a:noFill/>
            <a:prstDash val="solid"/>
          </a:ln>
        </p:spPr>
        <p:txBody>
          <a:bodyPr wrap="square" lIns="0" tIns="0" rIns="0" bIns="0" anchor="t">
            <a:noAutofit/>
          </a:bodyPr>
          <a:lstStyle>
            <a:defPPr algn="l">
              <a:defRPr sz="1725" b="0">
                <a:solidFill>
                  <a:srgbClr val="5F716D"/>
                </a:solidFill>
                <a:latin typeface="Arial" panose="020B0604020202020204"/>
                <a:ea typeface="Arial" panose="020B0604020202020204"/>
                <a:cs typeface="Arial" panose="020B0604020202020204"/>
              </a:defRPr>
            </a:defPPr>
          </a:lstStyle>
          <a:p>
            <a:pPr>
              <a:lnSpc>
                <a:spcPct val="100000"/>
              </a:lnSpc>
              <a:buNone/>
              <a:defRPr sz="1725" b="0">
                <a:solidFill>
                  <a:srgbClr val="5F716D"/>
                </a:solidFill>
                <a:latin typeface="Arial" panose="020B0604020202020204"/>
                <a:ea typeface="Arial" panose="020B0604020202020204"/>
                <a:cs typeface="Arial" panose="020B0604020202020204"/>
              </a:defRPr>
            </a:pPr>
            <a:r>
              <a:rPr lang="en-US" sz="1725">
                <a:solidFill>
                  <a:srgbClr val="5F716D"/>
                </a:solidFill>
                <a:latin typeface="Arial" panose="020B0604020202020204" pitchFamily="34" charset="0"/>
                <a:ea typeface="Arial" panose="020B0604020202020204"/>
                <a:cs typeface="Arial" panose="020B0604020202020204"/>
              </a:rPr>
              <a:t>Three design choices connect route planning with recovery when location or access changes.</a:t>
            </a:r>
            <a:endParaRPr sz="1725">
              <a:solidFill>
                <a:srgbClr val="5F716D"/>
              </a:solidFill>
              <a:latin typeface="Arial" panose="020B0604020202020204" pitchFamily="34" charset="0"/>
              <a:ea typeface="Arial" panose="020B0604020202020204"/>
              <a:cs typeface="Arial" panose="020B0604020202020204"/>
            </a:endParaRPr>
          </a:p>
        </p:txBody>
      </p:sp>
      <p:pic>
        <p:nvPicPr>
          <p:cNvPr id="5" name="图片 4"/>
          <p:cNvPicPr>
            <a:picLocks noChangeAspect="1"/>
          </p:cNvPicPr>
          <p:nvPr/>
        </p:nvPicPr>
        <p:blipFill>
          <a:blip r:embed="rId1"/>
          <a:srcRect l="25000" t="1500" r="25000" b="58000"/>
          <a:stretch>
            <a:fillRect/>
          </a:stretch>
        </p:blipFill>
        <p:spPr>
          <a:xfrm>
            <a:off x="647700" y="2047875"/>
            <a:ext cx="3476625" cy="3524250"/>
          </a:xfrm>
          <a:prstGeom prst="roundRect">
            <a:avLst>
              <a:gd name="adj" fmla="val 3288"/>
            </a:avLst>
          </a:prstGeom>
        </p:spPr>
      </p:pic>
      <p:sp>
        <p:nvSpPr>
          <p:cNvPr id="6" name="矩形 5"/>
          <p:cNvSpPr>
            <a:spLocks noGrp="1"/>
          </p:cNvSpPr>
          <p:nvPr/>
        </p:nvSpPr>
        <p:spPr>
          <a:xfrm>
            <a:off x="4810125" y="1952625"/>
            <a:ext cx="400050" cy="266700"/>
          </a:xfrm>
          <a:prstGeom prst="rect">
            <a:avLst/>
          </a:prstGeom>
          <a:noFill/>
          <a:ln w="0">
            <a:noFill/>
            <a:prstDash val="solid"/>
          </a:ln>
        </p:spPr>
        <p:txBody>
          <a:bodyPr lIns="0" tIns="0" rIns="0" bIns="0" anchor="ctr">
            <a:normAutofit/>
          </a:bodyPr>
          <a:lstStyle>
            <a:defPPr algn="l">
              <a:defRPr sz="1125" b="1">
                <a:solidFill>
                  <a:srgbClr val="0C8D80"/>
                </a:solidFill>
                <a:latin typeface="Arial" panose="020B0604020202020204"/>
                <a:ea typeface="Arial" panose="020B0604020202020204"/>
                <a:cs typeface="Arial" panose="020B0604020202020204"/>
              </a:defRPr>
            </a:defPPr>
          </a:lstStyle>
          <a:p>
            <a:pPr algn="l">
              <a:lnSpc>
                <a:spcPct val="100000"/>
              </a:lnSpc>
              <a:buNone/>
              <a:defRPr sz="1125" b="1">
                <a:solidFill>
                  <a:srgbClr val="0C8D80"/>
                </a:solidFill>
                <a:latin typeface="Arial" panose="020B0604020202020204"/>
                <a:ea typeface="Arial" panose="020B0604020202020204"/>
                <a:cs typeface="Arial" panose="020B0604020202020204"/>
              </a:defRPr>
            </a:pPr>
            <a:r>
              <a:rPr sz="1125" b="1">
                <a:solidFill>
                  <a:srgbClr val="0C8D80"/>
                </a:solidFill>
                <a:latin typeface="Arial" panose="020B0604020202020204"/>
                <a:ea typeface="Arial" panose="020B0604020202020204"/>
                <a:cs typeface="Arial" panose="020B0604020202020204"/>
              </a:rPr>
              <a:t>01</a:t>
            </a:r>
            <a:endParaRPr sz="1125" b="1">
              <a:solidFill>
                <a:srgbClr val="0C8D80"/>
              </a:solidFill>
              <a:latin typeface="Arial" panose="020B0604020202020204"/>
              <a:ea typeface="Arial" panose="020B0604020202020204"/>
              <a:cs typeface="Arial" panose="020B0604020202020204"/>
            </a:endParaRPr>
          </a:p>
        </p:txBody>
      </p:sp>
      <p:sp>
        <p:nvSpPr>
          <p:cNvPr id="7" name="矩形 6"/>
          <p:cNvSpPr>
            <a:spLocks noGrp="1"/>
          </p:cNvSpPr>
          <p:nvPr/>
        </p:nvSpPr>
        <p:spPr>
          <a:xfrm>
            <a:off x="5381625" y="1933575"/>
            <a:ext cx="5334000" cy="323850"/>
          </a:xfrm>
          <a:prstGeom prst="rect">
            <a:avLst/>
          </a:prstGeom>
          <a:noFill/>
          <a:ln w="0">
            <a:noFill/>
            <a:prstDash val="solid"/>
          </a:ln>
        </p:spPr>
        <p:txBody>
          <a:bodyPr lIns="0" tIns="0" rIns="0" bIns="0" anchor="t">
            <a:normAutofit/>
          </a:bodyPr>
          <a:lstStyle>
            <a:defPPr algn="l">
              <a:defRPr sz="1950" b="1">
                <a:solidFill>
                  <a:srgbClr val="10322E"/>
                </a:solidFill>
                <a:latin typeface="Arial" panose="020B0604020202020204"/>
                <a:ea typeface="Arial" panose="020B0604020202020204"/>
                <a:cs typeface="Arial" panose="020B0604020202020204"/>
              </a:defRPr>
            </a:defPPr>
          </a:lstStyle>
          <a:p>
            <a:pPr algn="l">
              <a:lnSpc>
                <a:spcPct val="100000"/>
              </a:lnSpc>
              <a:buNone/>
              <a:defRPr sz="1950" b="1">
                <a:solidFill>
                  <a:srgbClr val="10322E"/>
                </a:solidFill>
                <a:latin typeface="Arial" panose="020B0604020202020204"/>
                <a:ea typeface="Arial" panose="020B0604020202020204"/>
                <a:cs typeface="Arial" panose="020B0604020202020204"/>
              </a:defRPr>
            </a:pPr>
            <a:r>
              <a:rPr sz="1950" b="1">
                <a:solidFill>
                  <a:srgbClr val="10322E"/>
                </a:solidFill>
                <a:latin typeface="Arial" panose="020B0604020202020204"/>
                <a:ea typeface="Arial" panose="020B0604020202020204"/>
                <a:cs typeface="Arial" panose="020B0604020202020204"/>
              </a:rPr>
              <a:t>Vertical route intelligence</a:t>
            </a:r>
            <a:endParaRPr sz="1950" b="1">
              <a:solidFill>
                <a:srgbClr val="10322E"/>
              </a:solidFill>
              <a:latin typeface="Arial" panose="020B0604020202020204"/>
              <a:ea typeface="Arial" panose="020B0604020202020204"/>
              <a:cs typeface="Arial" panose="020B0604020202020204"/>
            </a:endParaRPr>
          </a:p>
        </p:txBody>
      </p:sp>
      <p:sp>
        <p:nvSpPr>
          <p:cNvPr id="8" name="矩形 7"/>
          <p:cNvSpPr>
            <a:spLocks noGrp="1"/>
          </p:cNvSpPr>
          <p:nvPr/>
        </p:nvSpPr>
        <p:spPr>
          <a:xfrm>
            <a:off x="5381625" y="2324100"/>
            <a:ext cx="5429250" cy="590550"/>
          </a:xfrm>
          <a:prstGeom prst="rect">
            <a:avLst/>
          </a:prstGeom>
          <a:noFill/>
          <a:ln w="0">
            <a:noFill/>
            <a:prstDash val="solid"/>
          </a:ln>
        </p:spPr>
        <p:txBody>
          <a:bodyPr lIns="0" tIns="0" rIns="0" bIns="0" anchor="t">
            <a:normAutofit/>
          </a:bodyPr>
          <a:lstStyle>
            <a:defPPr algn="l">
              <a:defRPr sz="1500" b="0">
                <a:solidFill>
                  <a:srgbClr val="5F716D"/>
                </a:solidFill>
                <a:latin typeface="Arial" panose="020B0604020202020204"/>
                <a:ea typeface="Arial" panose="020B0604020202020204"/>
                <a:cs typeface="Arial" panose="020B0604020202020204"/>
              </a:defRPr>
            </a:defPPr>
          </a:lstStyle>
          <a:p>
            <a:pPr algn="l">
              <a:lnSpc>
                <a:spcPct val="100000"/>
              </a:lnSpc>
              <a:buNone/>
              <a:defRPr sz="1500" b="0">
                <a:solidFill>
                  <a:srgbClr val="5F716D"/>
                </a:solidFill>
                <a:latin typeface="Arial" panose="020B0604020202020204"/>
                <a:ea typeface="Arial" panose="020B0604020202020204"/>
                <a:cs typeface="Arial" panose="020B0604020202020204"/>
              </a:defRPr>
            </a:pPr>
            <a:r>
              <a:rPr sz="1500" b="0">
                <a:solidFill>
                  <a:srgbClr val="5F716D"/>
                </a:solidFill>
                <a:latin typeface="Arial" panose="020B0604020202020204"/>
                <a:ea typeface="Arial" panose="020B0604020202020204"/>
                <a:cs typeface="Arial" panose="020B0604020202020204"/>
              </a:rPr>
              <a:t>One graph connects floors, lifts and outdoor paths. Mobility constraints and shelter preferences determine feasible routes.</a:t>
            </a:r>
            <a:endParaRPr sz="1500" b="0">
              <a:solidFill>
                <a:srgbClr val="5F716D"/>
              </a:solidFill>
              <a:latin typeface="Arial" panose="020B0604020202020204"/>
              <a:ea typeface="Arial" panose="020B0604020202020204"/>
              <a:cs typeface="Arial" panose="020B0604020202020204"/>
            </a:endParaRPr>
          </a:p>
        </p:txBody>
      </p:sp>
      <p:sp>
        <p:nvSpPr>
          <p:cNvPr id="9" name="直接连接符 8"/>
          <p:cNvSpPr>
            <a:spLocks noGrp="1"/>
          </p:cNvSpPr>
          <p:nvPr/>
        </p:nvSpPr>
        <p:spPr>
          <a:xfrm>
            <a:off x="4810125" y="2981325"/>
            <a:ext cx="6191250" cy="9525"/>
          </a:xfrm>
          <a:prstGeom prst="line">
            <a:avLst/>
          </a:prstGeom>
          <a:noFill/>
          <a:ln w="9525">
            <a:solidFill>
              <a:srgbClr val="C9D8D4"/>
            </a:solidFill>
            <a:prstDash val="solid"/>
          </a:ln>
        </p:spPr>
      </p:sp>
      <p:sp>
        <p:nvSpPr>
          <p:cNvPr id="10" name="矩形 9"/>
          <p:cNvSpPr>
            <a:spLocks noGrp="1"/>
          </p:cNvSpPr>
          <p:nvPr/>
        </p:nvSpPr>
        <p:spPr>
          <a:xfrm>
            <a:off x="4810125" y="3333750"/>
            <a:ext cx="400050" cy="266700"/>
          </a:xfrm>
          <a:prstGeom prst="rect">
            <a:avLst/>
          </a:prstGeom>
          <a:noFill/>
          <a:ln w="0">
            <a:noFill/>
            <a:prstDash val="solid"/>
          </a:ln>
        </p:spPr>
        <p:txBody>
          <a:bodyPr lIns="0" tIns="0" rIns="0" bIns="0" anchor="ctr">
            <a:normAutofit/>
          </a:bodyPr>
          <a:lstStyle>
            <a:defPPr algn="l">
              <a:defRPr sz="1125" b="1">
                <a:solidFill>
                  <a:srgbClr val="0C8D80"/>
                </a:solidFill>
                <a:latin typeface="Arial" panose="020B0604020202020204"/>
                <a:ea typeface="Arial" panose="020B0604020202020204"/>
                <a:cs typeface="Arial" panose="020B0604020202020204"/>
              </a:defRPr>
            </a:defPPr>
          </a:lstStyle>
          <a:p>
            <a:pPr algn="l">
              <a:lnSpc>
                <a:spcPct val="100000"/>
              </a:lnSpc>
              <a:buNone/>
              <a:defRPr sz="1125" b="1">
                <a:solidFill>
                  <a:srgbClr val="0C8D80"/>
                </a:solidFill>
                <a:latin typeface="Arial" panose="020B0604020202020204"/>
                <a:ea typeface="Arial" panose="020B0604020202020204"/>
                <a:cs typeface="Arial" panose="020B0604020202020204"/>
              </a:defRPr>
            </a:pPr>
            <a:r>
              <a:rPr sz="1125" b="1">
                <a:solidFill>
                  <a:srgbClr val="0C8D80"/>
                </a:solidFill>
                <a:latin typeface="Arial" panose="020B0604020202020204"/>
                <a:ea typeface="Arial" panose="020B0604020202020204"/>
                <a:cs typeface="Arial" panose="020B0604020202020204"/>
              </a:rPr>
              <a:t>02</a:t>
            </a:r>
            <a:endParaRPr sz="1125" b="1">
              <a:solidFill>
                <a:srgbClr val="0C8D80"/>
              </a:solidFill>
              <a:latin typeface="Arial" panose="020B0604020202020204"/>
              <a:ea typeface="Arial" panose="020B0604020202020204"/>
              <a:cs typeface="Arial" panose="020B0604020202020204"/>
            </a:endParaRPr>
          </a:p>
        </p:txBody>
      </p:sp>
      <p:sp>
        <p:nvSpPr>
          <p:cNvPr id="11" name="矩形 10"/>
          <p:cNvSpPr>
            <a:spLocks noGrp="1"/>
          </p:cNvSpPr>
          <p:nvPr/>
        </p:nvSpPr>
        <p:spPr>
          <a:xfrm>
            <a:off x="5381625" y="3314700"/>
            <a:ext cx="5334000" cy="323850"/>
          </a:xfrm>
          <a:prstGeom prst="rect">
            <a:avLst/>
          </a:prstGeom>
          <a:noFill/>
          <a:ln w="0">
            <a:noFill/>
            <a:prstDash val="solid"/>
          </a:ln>
        </p:spPr>
        <p:txBody>
          <a:bodyPr lIns="0" tIns="0" rIns="0" bIns="0" anchor="t">
            <a:normAutofit/>
          </a:bodyPr>
          <a:lstStyle>
            <a:defPPr algn="l">
              <a:defRPr sz="1950" b="1">
                <a:solidFill>
                  <a:srgbClr val="10322E"/>
                </a:solidFill>
                <a:latin typeface="Arial" panose="020B0604020202020204"/>
                <a:ea typeface="Arial" panose="020B0604020202020204"/>
                <a:cs typeface="Arial" panose="020B0604020202020204"/>
              </a:defRPr>
            </a:defPPr>
          </a:lstStyle>
          <a:p>
            <a:pPr algn="l">
              <a:lnSpc>
                <a:spcPct val="100000"/>
              </a:lnSpc>
              <a:buNone/>
              <a:defRPr sz="1950" b="1">
                <a:solidFill>
                  <a:srgbClr val="10322E"/>
                </a:solidFill>
                <a:latin typeface="Arial" panose="020B0604020202020204"/>
                <a:ea typeface="Arial" panose="020B0604020202020204"/>
                <a:cs typeface="Arial" panose="020B0604020202020204"/>
              </a:defRPr>
            </a:pPr>
            <a:r>
              <a:rPr sz="1950" b="1">
                <a:solidFill>
                  <a:srgbClr val="10322E"/>
                </a:solidFill>
                <a:latin typeface="Arial" panose="020B0604020202020204"/>
                <a:ea typeface="Arial" panose="020B0604020202020204"/>
                <a:cs typeface="Arial" panose="020B0604020202020204"/>
              </a:rPr>
              <a:t>Voice and photo assistance</a:t>
            </a:r>
            <a:endParaRPr sz="1950" b="1">
              <a:solidFill>
                <a:srgbClr val="10322E"/>
              </a:solidFill>
              <a:latin typeface="Arial" panose="020B0604020202020204"/>
              <a:ea typeface="Arial" panose="020B0604020202020204"/>
              <a:cs typeface="Arial" panose="020B0604020202020204"/>
            </a:endParaRPr>
          </a:p>
        </p:txBody>
      </p:sp>
      <p:sp>
        <p:nvSpPr>
          <p:cNvPr id="12" name="矩形 11"/>
          <p:cNvSpPr>
            <a:spLocks noGrp="1"/>
          </p:cNvSpPr>
          <p:nvPr/>
        </p:nvSpPr>
        <p:spPr>
          <a:xfrm>
            <a:off x="5381625" y="3705225"/>
            <a:ext cx="5429250" cy="590550"/>
          </a:xfrm>
          <a:prstGeom prst="rect">
            <a:avLst/>
          </a:prstGeom>
          <a:noFill/>
          <a:ln w="0">
            <a:noFill/>
            <a:prstDash val="solid"/>
          </a:ln>
        </p:spPr>
        <p:txBody>
          <a:bodyPr wrap="square" lIns="0" tIns="0" rIns="0" bIns="0" anchor="t">
            <a:noAutofit/>
          </a:bodyPr>
          <a:lstStyle>
            <a:defPPr algn="l">
              <a:defRPr sz="1500" b="0">
                <a:solidFill>
                  <a:srgbClr val="5F716D"/>
                </a:solidFill>
                <a:latin typeface="Arial" panose="020B0604020202020204"/>
                <a:ea typeface="Arial" panose="020B0604020202020204"/>
                <a:cs typeface="Arial" panose="020B0604020202020204"/>
              </a:defRPr>
            </a:defPPr>
          </a:lstStyle>
          <a:p>
            <a:pPr>
              <a:lnSpc>
                <a:spcPct val="100000"/>
              </a:lnSpc>
              <a:buNone/>
              <a:defRPr sz="1500" b="0">
                <a:solidFill>
                  <a:srgbClr val="5F716D"/>
                </a:solidFill>
                <a:latin typeface="Arial" panose="020B0604020202020204"/>
                <a:ea typeface="Arial" panose="020B0604020202020204"/>
                <a:cs typeface="Arial" panose="020B0604020202020204"/>
              </a:defRPr>
            </a:pPr>
            <a:r>
              <a:rPr lang="en-US" sz="1275">
                <a:solidFill>
                  <a:srgbClr val="5F716D"/>
                </a:solidFill>
                <a:latin typeface="Arial" panose="020B0604020202020204" pitchFamily="34" charset="0"/>
                <a:ea typeface="Arial" panose="020B0604020202020204"/>
                <a:cs typeface="Arial" panose="020B0604020202020204"/>
              </a:rPr>
              <a:t>AI parses needs and observes photos. Map retrieval matches evidence to known nodes or facilities for user confirmation.</a:t>
            </a:r>
            <a:endParaRPr sz="1275">
              <a:solidFill>
                <a:srgbClr val="5F716D"/>
              </a:solidFill>
              <a:latin typeface="Arial" panose="020B0604020202020204" pitchFamily="34" charset="0"/>
              <a:ea typeface="Arial" panose="020B0604020202020204"/>
              <a:cs typeface="Arial" panose="020B0604020202020204"/>
            </a:endParaRPr>
          </a:p>
        </p:txBody>
      </p:sp>
      <p:sp>
        <p:nvSpPr>
          <p:cNvPr id="13" name="直接连接符 12"/>
          <p:cNvSpPr>
            <a:spLocks noGrp="1"/>
          </p:cNvSpPr>
          <p:nvPr/>
        </p:nvSpPr>
        <p:spPr>
          <a:xfrm>
            <a:off x="4810125" y="4362450"/>
            <a:ext cx="6191250" cy="9525"/>
          </a:xfrm>
          <a:prstGeom prst="line">
            <a:avLst/>
          </a:prstGeom>
          <a:noFill/>
          <a:ln w="9525">
            <a:solidFill>
              <a:srgbClr val="C9D8D4"/>
            </a:solidFill>
            <a:prstDash val="solid"/>
          </a:ln>
        </p:spPr>
      </p:sp>
      <p:sp>
        <p:nvSpPr>
          <p:cNvPr id="14" name="矩形 13"/>
          <p:cNvSpPr>
            <a:spLocks noGrp="1"/>
          </p:cNvSpPr>
          <p:nvPr/>
        </p:nvSpPr>
        <p:spPr>
          <a:xfrm>
            <a:off x="4810125" y="4714875"/>
            <a:ext cx="400050" cy="266700"/>
          </a:xfrm>
          <a:prstGeom prst="rect">
            <a:avLst/>
          </a:prstGeom>
          <a:noFill/>
          <a:ln w="0">
            <a:noFill/>
            <a:prstDash val="solid"/>
          </a:ln>
        </p:spPr>
        <p:txBody>
          <a:bodyPr lIns="0" tIns="0" rIns="0" bIns="0" anchor="ctr">
            <a:normAutofit/>
          </a:bodyPr>
          <a:lstStyle>
            <a:defPPr algn="l">
              <a:defRPr sz="1125" b="1">
                <a:solidFill>
                  <a:srgbClr val="0C8D80"/>
                </a:solidFill>
                <a:latin typeface="Arial" panose="020B0604020202020204"/>
                <a:ea typeface="Arial" panose="020B0604020202020204"/>
                <a:cs typeface="Arial" panose="020B0604020202020204"/>
              </a:defRPr>
            </a:defPPr>
          </a:lstStyle>
          <a:p>
            <a:pPr algn="l">
              <a:lnSpc>
                <a:spcPct val="100000"/>
              </a:lnSpc>
              <a:buNone/>
              <a:defRPr sz="1125" b="1">
                <a:solidFill>
                  <a:srgbClr val="0C8D80"/>
                </a:solidFill>
                <a:latin typeface="Arial" panose="020B0604020202020204"/>
                <a:ea typeface="Arial" panose="020B0604020202020204"/>
                <a:cs typeface="Arial" panose="020B0604020202020204"/>
              </a:defRPr>
            </a:pPr>
            <a:r>
              <a:rPr sz="1125" b="1">
                <a:solidFill>
                  <a:srgbClr val="0C8D80"/>
                </a:solidFill>
                <a:latin typeface="Arial" panose="020B0604020202020204"/>
                <a:ea typeface="Arial" panose="020B0604020202020204"/>
                <a:cs typeface="Arial" panose="020B0604020202020204"/>
              </a:rPr>
              <a:t>03</a:t>
            </a:r>
            <a:endParaRPr sz="1125" b="1">
              <a:solidFill>
                <a:srgbClr val="0C8D80"/>
              </a:solidFill>
              <a:latin typeface="Arial" panose="020B0604020202020204"/>
              <a:ea typeface="Arial" panose="020B0604020202020204"/>
              <a:cs typeface="Arial" panose="020B0604020202020204"/>
            </a:endParaRPr>
          </a:p>
        </p:txBody>
      </p:sp>
      <p:sp>
        <p:nvSpPr>
          <p:cNvPr id="15" name="矩形 14"/>
          <p:cNvSpPr>
            <a:spLocks noGrp="1"/>
          </p:cNvSpPr>
          <p:nvPr/>
        </p:nvSpPr>
        <p:spPr>
          <a:xfrm>
            <a:off x="5381625" y="4695825"/>
            <a:ext cx="5334000" cy="323850"/>
          </a:xfrm>
          <a:prstGeom prst="rect">
            <a:avLst/>
          </a:prstGeom>
          <a:noFill/>
          <a:ln w="0">
            <a:noFill/>
            <a:prstDash val="solid"/>
          </a:ln>
        </p:spPr>
        <p:txBody>
          <a:bodyPr lIns="0" tIns="0" rIns="0" bIns="0" anchor="t">
            <a:normAutofit/>
          </a:bodyPr>
          <a:lstStyle>
            <a:defPPr algn="l">
              <a:defRPr sz="1950" b="1">
                <a:solidFill>
                  <a:srgbClr val="10322E"/>
                </a:solidFill>
                <a:latin typeface="Arial" panose="020B0604020202020204"/>
                <a:ea typeface="Arial" panose="020B0604020202020204"/>
                <a:cs typeface="Arial" panose="020B0604020202020204"/>
              </a:defRPr>
            </a:defPPr>
          </a:lstStyle>
          <a:p>
            <a:pPr algn="l">
              <a:lnSpc>
                <a:spcPct val="100000"/>
              </a:lnSpc>
              <a:buNone/>
              <a:defRPr sz="1950" b="1">
                <a:solidFill>
                  <a:srgbClr val="10322E"/>
                </a:solidFill>
                <a:latin typeface="Arial" panose="020B0604020202020204"/>
                <a:ea typeface="Arial" panose="020B0604020202020204"/>
                <a:cs typeface="Arial" panose="020B0604020202020204"/>
              </a:defRPr>
            </a:pPr>
            <a:r>
              <a:rPr sz="1950" b="1">
                <a:solidFill>
                  <a:srgbClr val="10322E"/>
                </a:solidFill>
                <a:latin typeface="Arial" panose="020B0604020202020204"/>
                <a:ea typeface="Arial" panose="020B0604020202020204"/>
                <a:cs typeface="Arial" panose="020B0604020202020204"/>
              </a:rPr>
              <a:t>Cantonese landmark guidance</a:t>
            </a:r>
            <a:endParaRPr sz="1950" b="1">
              <a:solidFill>
                <a:srgbClr val="10322E"/>
              </a:solidFill>
              <a:latin typeface="Arial" panose="020B0604020202020204"/>
              <a:ea typeface="Arial" panose="020B0604020202020204"/>
              <a:cs typeface="Arial" panose="020B0604020202020204"/>
            </a:endParaRPr>
          </a:p>
        </p:txBody>
      </p:sp>
      <p:sp>
        <p:nvSpPr>
          <p:cNvPr id="16" name="矩形 15"/>
          <p:cNvSpPr>
            <a:spLocks noGrp="1"/>
          </p:cNvSpPr>
          <p:nvPr/>
        </p:nvSpPr>
        <p:spPr>
          <a:xfrm>
            <a:off x="5381625" y="5086350"/>
            <a:ext cx="5429250" cy="590550"/>
          </a:xfrm>
          <a:prstGeom prst="rect">
            <a:avLst/>
          </a:prstGeom>
          <a:noFill/>
          <a:ln w="0">
            <a:noFill/>
            <a:prstDash val="solid"/>
          </a:ln>
        </p:spPr>
        <p:txBody>
          <a:bodyPr lIns="0" tIns="0" rIns="0" bIns="0" anchor="t">
            <a:normAutofit/>
          </a:bodyPr>
          <a:lstStyle>
            <a:defPPr algn="l">
              <a:defRPr sz="1500" b="0">
                <a:solidFill>
                  <a:srgbClr val="5F716D"/>
                </a:solidFill>
                <a:latin typeface="Arial" panose="020B0604020202020204"/>
                <a:ea typeface="Arial" panose="020B0604020202020204"/>
                <a:cs typeface="Arial" panose="020B0604020202020204"/>
              </a:defRPr>
            </a:defPPr>
          </a:lstStyle>
          <a:p>
            <a:pPr algn="l">
              <a:lnSpc>
                <a:spcPct val="100000"/>
              </a:lnSpc>
              <a:buNone/>
              <a:defRPr sz="1500" b="0">
                <a:solidFill>
                  <a:srgbClr val="5F716D"/>
                </a:solidFill>
                <a:latin typeface="Arial" panose="020B0604020202020204"/>
                <a:ea typeface="Arial" panose="020B0604020202020204"/>
                <a:cs typeface="Arial" panose="020B0604020202020204"/>
              </a:defRPr>
            </a:pPr>
            <a:r>
              <a:rPr sz="1500" b="0">
                <a:solidFill>
                  <a:srgbClr val="5F716D"/>
                </a:solidFill>
                <a:latin typeface="Arial" panose="020B0604020202020204"/>
                <a:ea typeface="Arial" panose="020B0604020202020204"/>
                <a:cs typeface="Arial" panose="020B0604020202020204"/>
              </a:rPr>
              <a:t>Cantonese guidance describes planned route steps and mapped landmarks. Browser speech reads the text using a device voice.</a:t>
            </a:r>
            <a:endParaRPr sz="1500" b="0">
              <a:solidFill>
                <a:srgbClr val="5F716D"/>
              </a:solidFill>
              <a:latin typeface="Arial" panose="020B0604020202020204"/>
              <a:ea typeface="Arial" panose="020B0604020202020204"/>
              <a:cs typeface="Arial" panose="020B0604020202020204"/>
            </a:endParaRPr>
          </a:p>
        </p:txBody>
      </p:sp>
      <p:sp>
        <p:nvSpPr>
          <p:cNvPr id="17" name="矩形: 圆角 16"/>
          <p:cNvSpPr>
            <a:spLocks noGrp="1"/>
          </p:cNvSpPr>
          <p:nvPr/>
        </p:nvSpPr>
        <p:spPr>
          <a:xfrm>
            <a:off x="4810125" y="5953125"/>
            <a:ext cx="6191250" cy="342900"/>
          </a:xfrm>
          <a:prstGeom prst="roundRect">
            <a:avLst>
              <a:gd name="adj" fmla="val 33333"/>
            </a:avLst>
          </a:prstGeom>
          <a:solidFill>
            <a:srgbClr val="FFF2DD"/>
          </a:solidFill>
          <a:ln w="0">
            <a:noFill/>
            <a:prstDash val="solid"/>
          </a:ln>
        </p:spPr>
      </p:sp>
      <p:sp>
        <p:nvSpPr>
          <p:cNvPr id="18" name="矩形 17"/>
          <p:cNvSpPr>
            <a:spLocks noGrp="1"/>
          </p:cNvSpPr>
          <p:nvPr/>
        </p:nvSpPr>
        <p:spPr>
          <a:xfrm>
            <a:off x="4953000" y="5991225"/>
            <a:ext cx="5905500" cy="266700"/>
          </a:xfrm>
          <a:prstGeom prst="rect">
            <a:avLst/>
          </a:prstGeom>
          <a:noFill/>
          <a:ln w="0">
            <a:noFill/>
            <a:prstDash val="solid"/>
          </a:ln>
        </p:spPr>
        <p:txBody>
          <a:bodyPr lIns="0" tIns="0" rIns="0" bIns="0" anchor="ctr">
            <a:normAutofit fontScale="90000"/>
          </a:bodyPr>
          <a:lstStyle>
            <a:defPPr algn="l">
              <a:defRPr sz="1125" b="1">
                <a:solidFill>
                  <a:srgbClr val="6C450E"/>
                </a:solidFill>
                <a:latin typeface="Arial" panose="020B0604020202020204"/>
                <a:ea typeface="Arial" panose="020B0604020202020204"/>
                <a:cs typeface="Arial" panose="020B0604020202020204"/>
              </a:defRPr>
            </a:defPPr>
          </a:lstStyle>
          <a:p>
            <a:pPr algn="l">
              <a:lnSpc>
                <a:spcPct val="100000"/>
              </a:lnSpc>
              <a:buNone/>
              <a:defRPr sz="1125" b="1">
                <a:solidFill>
                  <a:srgbClr val="6C450E"/>
                </a:solidFill>
                <a:latin typeface="Arial" panose="020B0604020202020204"/>
                <a:ea typeface="Arial" panose="020B0604020202020204"/>
                <a:cs typeface="Arial" panose="020B0604020202020204"/>
              </a:defRPr>
            </a:pPr>
            <a:r>
              <a:rPr lang="en-US" sz="1125" b="1">
                <a:solidFill>
                  <a:srgbClr val="6C450E"/>
                </a:solidFill>
                <a:latin typeface="Arial" panose="020B0604020202020204"/>
                <a:ea typeface="Arial" panose="020B0604020202020204"/>
                <a:cs typeface="Arial" panose="020B0604020202020204"/>
              </a:rPr>
              <a:t>Routing rule: every path follows mobility constraints and active facility or path events.</a:t>
            </a:r>
            <a:endParaRPr sz="1125" b="1">
              <a:solidFill>
                <a:srgbClr val="6C450E"/>
              </a:solidFill>
              <a:latin typeface="Arial" panose="020B0604020202020204"/>
              <a:ea typeface="Arial" panose="020B0604020202020204"/>
              <a:cs typeface="Arial" panose="020B0604020202020204"/>
            </a:endParaRPr>
          </a:p>
        </p:txBody>
      </p:sp>
      <p:sp>
        <p:nvSpPr>
          <p:cNvPr id="19" name="矩形 18"/>
          <p:cNvSpPr>
            <a:spLocks noGrp="1"/>
          </p:cNvSpPr>
          <p:nvPr/>
        </p:nvSpPr>
        <p:spPr>
          <a:xfrm>
            <a:off x="609600" y="6515100"/>
            <a:ext cx="4762500" cy="190500"/>
          </a:xfrm>
          <a:prstGeom prst="rect">
            <a:avLst/>
          </a:prstGeom>
          <a:noFill/>
          <a:ln w="0">
            <a:noFill/>
            <a:prstDash val="solid"/>
          </a:ln>
        </p:spPr>
        <p:txBody>
          <a:bodyPr lIns="0" tIns="0" rIns="0" bIns="0" anchor="ctr">
            <a:normAutofit/>
          </a:bodyPr>
          <a:lstStyle>
            <a:defPPr algn="l">
              <a:defRPr sz="900" b="1">
                <a:solidFill>
                  <a:srgbClr val="6E827E"/>
                </a:solidFill>
                <a:latin typeface="Arial" panose="020B0604020202020204"/>
                <a:ea typeface="Arial" panose="020B0604020202020204"/>
                <a:cs typeface="Arial" panose="020B0604020202020204"/>
              </a:defRPr>
            </a:defPPr>
          </a:lstStyle>
          <a:p>
            <a:pPr algn="l">
              <a:lnSpc>
                <a:spcPct val="100000"/>
              </a:lnSpc>
              <a:buNone/>
              <a:defRPr sz="900" b="1">
                <a:solidFill>
                  <a:srgbClr val="6E827E"/>
                </a:solidFill>
                <a:latin typeface="Arial" panose="020B0604020202020204"/>
                <a:ea typeface="Arial" panose="020B0604020202020204"/>
                <a:cs typeface="Arial" panose="020B0604020202020204"/>
              </a:defRPr>
            </a:pPr>
            <a:r>
              <a:rPr sz="900" b="1">
                <a:solidFill>
                  <a:srgbClr val="6E827E"/>
                </a:solidFill>
                <a:latin typeface="Arial" panose="020B0604020202020204"/>
                <a:ea typeface="Arial" panose="020B0604020202020204"/>
                <a:cs typeface="Arial" panose="020B0604020202020204"/>
              </a:rPr>
              <a:t>HUMANROUTE · ACCESSROUTE HK</a:t>
            </a:r>
            <a:endParaRPr sz="900" b="1">
              <a:solidFill>
                <a:srgbClr val="6E827E"/>
              </a:solidFill>
              <a:latin typeface="Arial" panose="020B0604020202020204"/>
              <a:ea typeface="Arial" panose="020B0604020202020204"/>
              <a:cs typeface="Arial" panose="020B0604020202020204"/>
            </a:endParaRPr>
          </a:p>
        </p:txBody>
      </p:sp>
      <p:sp>
        <p:nvSpPr>
          <p:cNvPr id="20" name="矩形 19"/>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0C8D80"/>
                </a:solidFill>
                <a:latin typeface="Arial" panose="020B0604020202020204"/>
                <a:ea typeface="Arial" panose="020B0604020202020204"/>
                <a:cs typeface="Arial" panose="020B0604020202020204"/>
              </a:defRPr>
            </a:defPPr>
          </a:lstStyle>
          <a:p>
            <a:pPr algn="r">
              <a:lnSpc>
                <a:spcPct val="100000"/>
              </a:lnSpc>
              <a:buNone/>
              <a:defRPr sz="900" b="1">
                <a:solidFill>
                  <a:srgbClr val="0C8D80"/>
                </a:solidFill>
                <a:latin typeface="Arial" panose="020B0604020202020204"/>
                <a:ea typeface="Arial" panose="020B0604020202020204"/>
                <a:cs typeface="Arial" panose="020B0604020202020204"/>
              </a:defRPr>
            </a:pPr>
            <a:r>
              <a:rPr lang="en-US" altLang="zh-CN" sz="900" b="1">
                <a:solidFill>
                  <a:srgbClr val="0C8D80"/>
                </a:solidFill>
                <a:latin typeface="Arial" panose="020B0604020202020204"/>
                <a:ea typeface="Arial" panose="020B0604020202020204"/>
                <a:cs typeface="Arial" panose="020B0604020202020204"/>
              </a:rPr>
              <a:t>07</a:t>
            </a:r>
            <a:endParaRPr sz="900" b="1">
              <a:solidFill>
                <a:srgbClr val="0C8D80"/>
              </a:solidFill>
              <a:latin typeface="Arial" panose="020B0604020202020204"/>
              <a:ea typeface="Arial" panose="020B0604020202020204"/>
              <a:cs typeface="Arial" panose="020B060402020202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2" name="直接连接符 1"/>
          <p:cNvSpPr>
            <a:spLocks noGrp="1"/>
          </p:cNvSpPr>
          <p:nvPr/>
        </p:nvSpPr>
        <p:spPr>
          <a:xfrm>
            <a:off x="1066800" y="542925"/>
            <a:ext cx="361950" cy="9525"/>
          </a:xfrm>
          <a:prstGeom prst="line">
            <a:avLst/>
          </a:prstGeom>
          <a:noFill/>
          <a:ln w="19050">
            <a:solidFill>
              <a:srgbClr val="0C8D80"/>
            </a:solidFill>
            <a:prstDash val="solid"/>
          </a:ln>
        </p:spPr>
      </p:sp>
      <p:sp>
        <p:nvSpPr>
          <p:cNvPr id="3" name="矩形 2"/>
          <p:cNvSpPr>
            <a:spLocks noGrp="1"/>
          </p:cNvSpPr>
          <p:nvPr/>
        </p:nvSpPr>
        <p:spPr>
          <a:xfrm>
            <a:off x="609600" y="752475"/>
            <a:ext cx="10572750" cy="552450"/>
          </a:xfrm>
          <a:prstGeom prst="rect">
            <a:avLst/>
          </a:prstGeom>
          <a:noFill/>
          <a:ln w="0">
            <a:noFill/>
            <a:prstDash val="solid"/>
          </a:ln>
        </p:spPr>
        <p:txBody>
          <a:bodyPr lIns="0" tIns="0" rIns="0" bIns="0" anchor="ctr">
            <a:normAutofit/>
          </a:bodyPr>
          <a:lstStyle>
            <a:defPPr algn="l">
              <a:defRPr sz="3000" b="1">
                <a:solidFill>
                  <a:srgbClr val="10322E"/>
                </a:solidFill>
                <a:latin typeface="Arial" panose="020B0604020202020204"/>
                <a:ea typeface="Arial" panose="020B0604020202020204"/>
                <a:cs typeface="Arial" panose="020B0604020202020204"/>
              </a:defRPr>
            </a:defPPr>
          </a:lstStyle>
          <a:p>
            <a:pPr algn="l">
              <a:lnSpc>
                <a:spcPct val="100000"/>
              </a:lnSpc>
              <a:buNone/>
              <a:defRPr sz="3000" b="1">
                <a:solidFill>
                  <a:srgbClr val="10322E"/>
                </a:solidFill>
                <a:latin typeface="Arial" panose="020B0604020202020204"/>
                <a:ea typeface="Arial" panose="020B0604020202020204"/>
                <a:cs typeface="Arial" panose="020B0604020202020204"/>
              </a:defRPr>
            </a:pPr>
            <a:r>
              <a:rPr sz="3000" b="1">
                <a:solidFill>
                  <a:srgbClr val="10322E"/>
                </a:solidFill>
                <a:latin typeface="Arial" panose="020B0604020202020204"/>
                <a:ea typeface="Arial" panose="020B0604020202020204"/>
                <a:cs typeface="Arial" panose="020B0604020202020204"/>
              </a:rPr>
              <a:t>Hybrid multi-agent architecture</a:t>
            </a:r>
            <a:endParaRPr sz="3000" b="1">
              <a:solidFill>
                <a:srgbClr val="10322E"/>
              </a:solidFill>
              <a:latin typeface="Arial" panose="020B0604020202020204"/>
              <a:ea typeface="Arial" panose="020B0604020202020204"/>
              <a:cs typeface="Arial" panose="020B0604020202020204"/>
            </a:endParaRPr>
          </a:p>
        </p:txBody>
      </p:sp>
      <p:sp>
        <p:nvSpPr>
          <p:cNvPr id="4" name="矩形: 圆角 3"/>
          <p:cNvSpPr>
            <a:spLocks noGrp="1"/>
          </p:cNvSpPr>
          <p:nvPr/>
        </p:nvSpPr>
        <p:spPr>
          <a:xfrm>
            <a:off x="9191625" y="457200"/>
            <a:ext cx="2238375" cy="285750"/>
          </a:xfrm>
          <a:prstGeom prst="roundRect">
            <a:avLst>
              <a:gd name="adj" fmla="val 40000"/>
            </a:avLst>
          </a:prstGeom>
          <a:solidFill>
            <a:srgbClr val="DDF4EC"/>
          </a:solidFill>
          <a:ln w="0">
            <a:noFill/>
            <a:prstDash val="solid"/>
          </a:ln>
        </p:spPr>
      </p:sp>
      <p:sp>
        <p:nvSpPr>
          <p:cNvPr id="5" name="矩形 4"/>
          <p:cNvSpPr>
            <a:spLocks noGrp="1"/>
          </p:cNvSpPr>
          <p:nvPr/>
        </p:nvSpPr>
        <p:spPr>
          <a:xfrm>
            <a:off x="9286875" y="466725"/>
            <a:ext cx="2047875" cy="266700"/>
          </a:xfrm>
          <a:prstGeom prst="rect">
            <a:avLst/>
          </a:prstGeom>
          <a:noFill/>
          <a:ln w="0">
            <a:noFill/>
            <a:prstDash val="solid"/>
          </a:ln>
        </p:spPr>
        <p:txBody>
          <a:bodyPr lIns="0" tIns="0" rIns="0" bIns="0" anchor="ctr">
            <a:normAutofit/>
          </a:bodyPr>
          <a:lstStyle>
            <a:defPPr algn="ctr">
              <a:defRPr sz="975" b="1">
                <a:solidFill>
                  <a:srgbClr val="10322E"/>
                </a:solidFill>
                <a:latin typeface="Arial" panose="020B0604020202020204"/>
                <a:ea typeface="Arial" panose="020B0604020202020204"/>
                <a:cs typeface="Arial" panose="020B0604020202020204"/>
              </a:defRPr>
            </a:defPPr>
          </a:lstStyle>
          <a:p>
            <a:pPr algn="ctr">
              <a:lnSpc>
                <a:spcPct val="100000"/>
              </a:lnSpc>
              <a:buNone/>
              <a:defRPr sz="975" b="1">
                <a:solidFill>
                  <a:srgbClr val="10322E"/>
                </a:solidFill>
                <a:latin typeface="Arial" panose="020B0604020202020204"/>
                <a:ea typeface="Arial" panose="020B0604020202020204"/>
                <a:cs typeface="Arial" panose="020B0604020202020204"/>
              </a:defRPr>
            </a:pPr>
            <a:r>
              <a:rPr sz="975" b="1">
                <a:solidFill>
                  <a:srgbClr val="10322E"/>
                </a:solidFill>
                <a:latin typeface="Arial" panose="020B0604020202020204"/>
                <a:ea typeface="Arial" panose="020B0604020202020204"/>
                <a:cs typeface="Arial" panose="020B0604020202020204"/>
              </a:rPr>
              <a:t>IMPLEMENTED ARCHITECTURE</a:t>
            </a:r>
            <a:endParaRPr sz="975" b="1">
              <a:solidFill>
                <a:srgbClr val="10322E"/>
              </a:solidFill>
              <a:latin typeface="Arial" panose="020B0604020202020204"/>
              <a:ea typeface="Arial" panose="020B0604020202020204"/>
              <a:cs typeface="Arial" panose="020B0604020202020204"/>
            </a:endParaRPr>
          </a:p>
        </p:txBody>
      </p:sp>
      <p:sp>
        <p:nvSpPr>
          <p:cNvPr id="6" name="矩形 5"/>
          <p:cNvSpPr>
            <a:spLocks noGrp="1"/>
          </p:cNvSpPr>
          <p:nvPr/>
        </p:nvSpPr>
        <p:spPr>
          <a:xfrm>
            <a:off x="609600" y="1381125"/>
            <a:ext cx="10287000" cy="571500"/>
          </a:xfrm>
          <a:prstGeom prst="rect">
            <a:avLst/>
          </a:prstGeom>
          <a:noFill/>
          <a:ln w="0">
            <a:noFill/>
            <a:prstDash val="solid"/>
          </a:ln>
        </p:spPr>
        <p:txBody>
          <a:bodyPr wrap="square" lIns="0" tIns="0" rIns="0" bIns="0" anchor="t">
            <a:noAutofit/>
          </a:bodyPr>
          <a:lstStyle>
            <a:defPPr algn="l">
              <a:defRPr sz="1725" b="0">
                <a:solidFill>
                  <a:srgbClr val="5F716D"/>
                </a:solidFill>
                <a:latin typeface="Arial" panose="020B0604020202020204"/>
                <a:ea typeface="Arial" panose="020B0604020202020204"/>
                <a:cs typeface="Arial" panose="020B0604020202020204"/>
              </a:defRPr>
            </a:defPPr>
          </a:lstStyle>
          <a:p>
            <a:pPr>
              <a:lnSpc>
                <a:spcPct val="100000"/>
              </a:lnSpc>
              <a:buNone/>
              <a:defRPr sz="1725" b="0">
                <a:solidFill>
                  <a:srgbClr val="5F716D"/>
                </a:solidFill>
                <a:latin typeface="Arial" panose="020B0604020202020204"/>
                <a:ea typeface="Arial" panose="020B0604020202020204"/>
                <a:cs typeface="Arial" panose="020B0604020202020204"/>
              </a:defRPr>
            </a:pPr>
            <a:r>
              <a:rPr lang="en-US" sz="1725">
                <a:solidFill>
                  <a:srgbClr val="5F716D"/>
                </a:solidFill>
                <a:latin typeface="Arial" panose="020B0604020202020204" pitchFamily="34" charset="0"/>
                <a:ea typeface="Arial" panose="020B0604020202020204"/>
                <a:cs typeface="Arial" panose="020B0604020202020204"/>
              </a:rPr>
              <a:t>Qwen models parse needs and observe photos. Map retrieval checks candidates before user confirmation and route updates.</a:t>
            </a:r>
            <a:endParaRPr lang="en-US" sz="1725">
              <a:solidFill>
                <a:srgbClr val="5F716D"/>
              </a:solidFill>
              <a:latin typeface="Arial" panose="020B0604020202020204" pitchFamily="34" charset="0"/>
              <a:ea typeface="Arial" panose="020B0604020202020204"/>
              <a:cs typeface="Arial" panose="020B0604020202020204"/>
            </a:endParaRPr>
          </a:p>
        </p:txBody>
      </p:sp>
      <p:sp>
        <p:nvSpPr>
          <p:cNvPr id="7" name="矩形: 圆角 6"/>
          <p:cNvSpPr>
            <a:spLocks noGrp="1"/>
          </p:cNvSpPr>
          <p:nvPr/>
        </p:nvSpPr>
        <p:spPr>
          <a:xfrm>
            <a:off x="609600" y="2143125"/>
            <a:ext cx="2381250" cy="1047750"/>
          </a:xfrm>
          <a:prstGeom prst="roundRect">
            <a:avLst>
              <a:gd name="adj" fmla="val 10909"/>
            </a:avLst>
          </a:prstGeom>
          <a:solidFill>
            <a:srgbClr val="FFFFFF"/>
          </a:solidFill>
          <a:ln w="9525">
            <a:solidFill>
              <a:srgbClr val="C9D8D4"/>
            </a:solidFill>
            <a:prstDash val="solid"/>
          </a:ln>
        </p:spPr>
      </p:sp>
      <p:sp>
        <p:nvSpPr>
          <p:cNvPr id="8" name="矩形 7"/>
          <p:cNvSpPr>
            <a:spLocks noGrp="1"/>
          </p:cNvSpPr>
          <p:nvPr/>
        </p:nvSpPr>
        <p:spPr>
          <a:xfrm>
            <a:off x="781050" y="2305050"/>
            <a:ext cx="2038350" cy="266700"/>
          </a:xfrm>
          <a:prstGeom prst="rect">
            <a:avLst/>
          </a:prstGeom>
          <a:noFill/>
          <a:ln w="0">
            <a:noFill/>
            <a:prstDash val="solid"/>
          </a:ln>
        </p:spPr>
        <p:txBody>
          <a:bodyPr lIns="0" tIns="0" rIns="0" bIns="0" anchor="ctr">
            <a:normAutofit/>
          </a:bodyPr>
          <a:lstStyle>
            <a:defPPr algn="ctr">
              <a:defRPr sz="1350" b="1">
                <a:solidFill>
                  <a:srgbClr val="10322E"/>
                </a:solidFill>
                <a:latin typeface="Arial" panose="020B0604020202020204"/>
                <a:ea typeface="Arial" panose="020B0604020202020204"/>
                <a:cs typeface="Arial" panose="020B0604020202020204"/>
              </a:defRPr>
            </a:defPPr>
          </a:lstStyle>
          <a:p>
            <a:pPr algn="ctr">
              <a:lnSpc>
                <a:spcPct val="100000"/>
              </a:lnSpc>
              <a:buNone/>
              <a:defRPr sz="1350" b="1">
                <a:solidFill>
                  <a:srgbClr val="10322E"/>
                </a:solidFill>
                <a:latin typeface="Arial" panose="020B0604020202020204"/>
                <a:ea typeface="Arial" panose="020B0604020202020204"/>
                <a:cs typeface="Arial" panose="020B0604020202020204"/>
              </a:defRPr>
            </a:pPr>
            <a:r>
              <a:rPr sz="1350" b="1">
                <a:solidFill>
                  <a:srgbClr val="10322E"/>
                </a:solidFill>
                <a:latin typeface="Arial" panose="020B0604020202020204"/>
                <a:ea typeface="Arial" panose="020B0604020202020204"/>
                <a:cs typeface="Arial" panose="020B0604020202020204"/>
              </a:rPr>
              <a:t>Preference agent</a:t>
            </a:r>
            <a:endParaRPr sz="1350" b="1">
              <a:solidFill>
                <a:srgbClr val="10322E"/>
              </a:solidFill>
              <a:latin typeface="Arial" panose="020B0604020202020204"/>
              <a:ea typeface="Arial" panose="020B0604020202020204"/>
              <a:cs typeface="Arial" panose="020B0604020202020204"/>
            </a:endParaRPr>
          </a:p>
        </p:txBody>
      </p:sp>
      <p:sp>
        <p:nvSpPr>
          <p:cNvPr id="9" name="矩形 8"/>
          <p:cNvSpPr>
            <a:spLocks noGrp="1"/>
          </p:cNvSpPr>
          <p:nvPr/>
        </p:nvSpPr>
        <p:spPr>
          <a:xfrm>
            <a:off x="781050" y="2647950"/>
            <a:ext cx="2038350" cy="381000"/>
          </a:xfrm>
          <a:prstGeom prst="rect">
            <a:avLst/>
          </a:prstGeom>
          <a:noFill/>
          <a:ln w="0">
            <a:noFill/>
            <a:prstDash val="solid"/>
          </a:ln>
        </p:spPr>
        <p:txBody>
          <a:bodyPr lIns="0" tIns="0" rIns="0" bIns="0" anchor="ctr">
            <a:normAutofit/>
          </a:bodyPr>
          <a:lstStyle>
            <a:defPPr algn="ctr">
              <a:defRPr sz="1125" b="0">
                <a:solidFill>
                  <a:srgbClr val="5F716D"/>
                </a:solidFill>
                <a:latin typeface="Arial" panose="020B0604020202020204"/>
                <a:ea typeface="Arial" panose="020B0604020202020204"/>
                <a:cs typeface="Arial" panose="020B0604020202020204"/>
              </a:defRPr>
            </a:defPPr>
          </a:lstStyle>
          <a:p>
            <a:pPr algn="ctr">
              <a:lnSpc>
                <a:spcPct val="100000"/>
              </a:lnSpc>
              <a:buNone/>
              <a:defRPr sz="1125" b="0">
                <a:solidFill>
                  <a:srgbClr val="5F716D"/>
                </a:solidFill>
                <a:latin typeface="Arial" panose="020B0604020202020204"/>
                <a:ea typeface="Arial" panose="020B0604020202020204"/>
                <a:cs typeface="Arial" panose="020B0604020202020204"/>
              </a:defRPr>
            </a:pPr>
            <a:r>
              <a:rPr sz="1125" b="0">
                <a:solidFill>
                  <a:srgbClr val="5F716D"/>
                </a:solidFill>
                <a:latin typeface="Arial" panose="020B0604020202020204"/>
                <a:ea typeface="Arial" panose="020B0604020202020204"/>
                <a:cs typeface="Arial" panose="020B0604020202020204"/>
              </a:rPr>
              <a:t>Needs to routing preferences</a:t>
            </a:r>
            <a:endParaRPr sz="1125" b="0">
              <a:solidFill>
                <a:srgbClr val="5F716D"/>
              </a:solidFill>
              <a:latin typeface="Arial" panose="020B0604020202020204"/>
              <a:ea typeface="Arial" panose="020B0604020202020204"/>
              <a:cs typeface="Arial" panose="020B0604020202020204"/>
            </a:endParaRPr>
          </a:p>
        </p:txBody>
      </p:sp>
      <p:sp>
        <p:nvSpPr>
          <p:cNvPr id="10" name="直接连接符 9"/>
          <p:cNvSpPr>
            <a:spLocks noGrp="1"/>
          </p:cNvSpPr>
          <p:nvPr/>
        </p:nvSpPr>
        <p:spPr>
          <a:xfrm>
            <a:off x="1800225" y="3190875"/>
            <a:ext cx="9525" cy="552450"/>
          </a:xfrm>
          <a:prstGeom prst="line">
            <a:avLst/>
          </a:prstGeom>
          <a:noFill/>
          <a:ln w="19050">
            <a:solidFill>
              <a:srgbClr val="0C8D80"/>
            </a:solidFill>
            <a:prstDash val="solid"/>
          </a:ln>
        </p:spPr>
      </p:sp>
      <p:sp>
        <p:nvSpPr>
          <p:cNvPr id="11" name="矩形: 圆角 10"/>
          <p:cNvSpPr>
            <a:spLocks noGrp="1"/>
          </p:cNvSpPr>
          <p:nvPr/>
        </p:nvSpPr>
        <p:spPr>
          <a:xfrm>
            <a:off x="3333750" y="2143125"/>
            <a:ext cx="2381250" cy="1047750"/>
          </a:xfrm>
          <a:prstGeom prst="roundRect">
            <a:avLst>
              <a:gd name="adj" fmla="val 10909"/>
            </a:avLst>
          </a:prstGeom>
          <a:solidFill>
            <a:srgbClr val="F0ECFF"/>
          </a:solidFill>
          <a:ln w="9525">
            <a:solidFill>
              <a:srgbClr val="CFC3FF"/>
            </a:solidFill>
            <a:prstDash val="solid"/>
          </a:ln>
        </p:spPr>
      </p:sp>
      <p:sp>
        <p:nvSpPr>
          <p:cNvPr id="12" name="矩形 11"/>
          <p:cNvSpPr>
            <a:spLocks noGrp="1"/>
          </p:cNvSpPr>
          <p:nvPr/>
        </p:nvSpPr>
        <p:spPr>
          <a:xfrm>
            <a:off x="3505200" y="2305050"/>
            <a:ext cx="2038350" cy="266700"/>
          </a:xfrm>
          <a:prstGeom prst="rect">
            <a:avLst/>
          </a:prstGeom>
          <a:noFill/>
          <a:ln w="0">
            <a:noFill/>
            <a:prstDash val="solid"/>
          </a:ln>
        </p:spPr>
        <p:txBody>
          <a:bodyPr lIns="0" tIns="0" rIns="0" bIns="0" anchor="ctr">
            <a:normAutofit/>
          </a:bodyPr>
          <a:lstStyle>
            <a:defPPr algn="ctr">
              <a:defRPr sz="1350" b="1">
                <a:solidFill>
                  <a:srgbClr val="4D36AA"/>
                </a:solidFill>
                <a:latin typeface="Arial" panose="020B0604020202020204"/>
                <a:ea typeface="Arial" panose="020B0604020202020204"/>
                <a:cs typeface="Arial" panose="020B0604020202020204"/>
              </a:defRPr>
            </a:defPPr>
          </a:lstStyle>
          <a:p>
            <a:pPr algn="ctr">
              <a:lnSpc>
                <a:spcPct val="100000"/>
              </a:lnSpc>
              <a:buNone/>
              <a:defRPr sz="1350" b="1">
                <a:solidFill>
                  <a:srgbClr val="4D36AA"/>
                </a:solidFill>
                <a:latin typeface="Arial" panose="020B0604020202020204"/>
                <a:ea typeface="Arial" panose="020B0604020202020204"/>
                <a:cs typeface="Arial" panose="020B0604020202020204"/>
              </a:defRPr>
            </a:pPr>
            <a:r>
              <a:rPr sz="1350" b="1">
                <a:solidFill>
                  <a:srgbClr val="4D36AA"/>
                </a:solidFill>
                <a:latin typeface="Arial" panose="020B0604020202020204"/>
                <a:ea typeface="Arial" panose="020B0604020202020204"/>
                <a:cs typeface="Arial" panose="020B0604020202020204"/>
              </a:rPr>
              <a:t>Vision agent</a:t>
            </a:r>
            <a:endParaRPr sz="1350" b="1">
              <a:solidFill>
                <a:srgbClr val="4D36AA"/>
              </a:solidFill>
              <a:latin typeface="Arial" panose="020B0604020202020204"/>
              <a:ea typeface="Arial" panose="020B0604020202020204"/>
              <a:cs typeface="Arial" panose="020B0604020202020204"/>
            </a:endParaRPr>
          </a:p>
        </p:txBody>
      </p:sp>
      <p:sp>
        <p:nvSpPr>
          <p:cNvPr id="13" name="矩形 12"/>
          <p:cNvSpPr>
            <a:spLocks noGrp="1"/>
          </p:cNvSpPr>
          <p:nvPr/>
        </p:nvSpPr>
        <p:spPr>
          <a:xfrm>
            <a:off x="3505200" y="2647950"/>
            <a:ext cx="2038350" cy="381000"/>
          </a:xfrm>
          <a:prstGeom prst="rect">
            <a:avLst/>
          </a:prstGeom>
          <a:noFill/>
          <a:ln w="0">
            <a:noFill/>
            <a:prstDash val="solid"/>
          </a:ln>
        </p:spPr>
        <p:txBody>
          <a:bodyPr lIns="0" tIns="0" rIns="0" bIns="0" anchor="ctr">
            <a:normAutofit/>
          </a:bodyPr>
          <a:lstStyle>
            <a:defPPr algn="ctr">
              <a:defRPr sz="1125" b="0">
                <a:solidFill>
                  <a:srgbClr val="5F716D"/>
                </a:solidFill>
                <a:latin typeface="Arial" panose="020B0604020202020204"/>
                <a:ea typeface="Arial" panose="020B0604020202020204"/>
                <a:cs typeface="Arial" panose="020B0604020202020204"/>
              </a:defRPr>
            </a:defPPr>
          </a:lstStyle>
          <a:p>
            <a:pPr algn="ctr">
              <a:lnSpc>
                <a:spcPct val="100000"/>
              </a:lnSpc>
              <a:buNone/>
              <a:defRPr sz="1125" b="0">
                <a:solidFill>
                  <a:srgbClr val="5F716D"/>
                </a:solidFill>
                <a:latin typeface="Arial" panose="020B0604020202020204"/>
                <a:ea typeface="Arial" panose="020B0604020202020204"/>
                <a:cs typeface="Arial" panose="020B0604020202020204"/>
              </a:defRPr>
            </a:pPr>
            <a:r>
              <a:rPr sz="1125" b="0">
                <a:solidFill>
                  <a:srgbClr val="5F716D"/>
                </a:solidFill>
                <a:latin typeface="Arial" panose="020B0604020202020204"/>
                <a:ea typeface="Arial" panose="020B0604020202020204"/>
                <a:cs typeface="Arial" panose="020B0604020202020204"/>
              </a:rPr>
              <a:t>Photo text, landmarks and barriers</a:t>
            </a:r>
            <a:endParaRPr sz="1125" b="0">
              <a:solidFill>
                <a:srgbClr val="5F716D"/>
              </a:solidFill>
              <a:latin typeface="Arial" panose="020B0604020202020204"/>
              <a:ea typeface="Arial" panose="020B0604020202020204"/>
              <a:cs typeface="Arial" panose="020B0604020202020204"/>
            </a:endParaRPr>
          </a:p>
        </p:txBody>
      </p:sp>
      <p:sp>
        <p:nvSpPr>
          <p:cNvPr id="14" name="直接连接符 13"/>
          <p:cNvSpPr>
            <a:spLocks noGrp="1"/>
          </p:cNvSpPr>
          <p:nvPr/>
        </p:nvSpPr>
        <p:spPr>
          <a:xfrm>
            <a:off x="4524375" y="3190875"/>
            <a:ext cx="9525" cy="552450"/>
          </a:xfrm>
          <a:prstGeom prst="line">
            <a:avLst/>
          </a:prstGeom>
          <a:noFill/>
          <a:ln w="19050">
            <a:solidFill>
              <a:srgbClr val="0C8D80"/>
            </a:solidFill>
            <a:prstDash val="solid"/>
          </a:ln>
        </p:spPr>
      </p:sp>
      <p:sp>
        <p:nvSpPr>
          <p:cNvPr id="15" name="矩形: 圆角 14"/>
          <p:cNvSpPr>
            <a:spLocks noGrp="1"/>
          </p:cNvSpPr>
          <p:nvPr/>
        </p:nvSpPr>
        <p:spPr>
          <a:xfrm>
            <a:off x="6057900" y="2143125"/>
            <a:ext cx="2381250" cy="1047750"/>
          </a:xfrm>
          <a:prstGeom prst="roundRect">
            <a:avLst>
              <a:gd name="adj" fmla="val 10909"/>
            </a:avLst>
          </a:prstGeom>
          <a:solidFill>
            <a:srgbClr val="FFFFFF"/>
          </a:solidFill>
          <a:ln w="9525">
            <a:solidFill>
              <a:srgbClr val="C9D8D4"/>
            </a:solidFill>
            <a:prstDash val="solid"/>
          </a:ln>
        </p:spPr>
      </p:sp>
      <p:sp>
        <p:nvSpPr>
          <p:cNvPr id="16" name="矩形 15"/>
          <p:cNvSpPr>
            <a:spLocks noGrp="1"/>
          </p:cNvSpPr>
          <p:nvPr/>
        </p:nvSpPr>
        <p:spPr>
          <a:xfrm>
            <a:off x="6229350" y="2305050"/>
            <a:ext cx="2038350" cy="266700"/>
          </a:xfrm>
          <a:prstGeom prst="rect">
            <a:avLst/>
          </a:prstGeom>
          <a:noFill/>
          <a:ln w="0">
            <a:noFill/>
            <a:prstDash val="solid"/>
          </a:ln>
        </p:spPr>
        <p:txBody>
          <a:bodyPr lIns="0" tIns="0" rIns="0" bIns="0" anchor="ctr">
            <a:normAutofit/>
          </a:bodyPr>
          <a:lstStyle>
            <a:defPPr algn="ctr">
              <a:defRPr sz="1350" b="1">
                <a:solidFill>
                  <a:srgbClr val="10322E"/>
                </a:solidFill>
                <a:latin typeface="Arial" panose="020B0604020202020204"/>
                <a:ea typeface="Arial" panose="020B0604020202020204"/>
                <a:cs typeface="Arial" panose="020B0604020202020204"/>
              </a:defRPr>
            </a:defPPr>
          </a:lstStyle>
          <a:p>
            <a:pPr algn="ctr">
              <a:lnSpc>
                <a:spcPct val="100000"/>
              </a:lnSpc>
              <a:buNone/>
              <a:defRPr sz="1350" b="1">
                <a:solidFill>
                  <a:srgbClr val="10322E"/>
                </a:solidFill>
                <a:latin typeface="Arial" panose="020B0604020202020204"/>
                <a:ea typeface="Arial" panose="020B0604020202020204"/>
                <a:cs typeface="Arial" panose="020B0604020202020204"/>
              </a:defRPr>
            </a:pPr>
            <a:r>
              <a:rPr sz="1350" b="1">
                <a:solidFill>
                  <a:srgbClr val="10322E"/>
                </a:solidFill>
                <a:latin typeface="Arial" panose="020B0604020202020204"/>
                <a:ea typeface="Arial" panose="020B0604020202020204"/>
                <a:cs typeface="Arial" panose="020B0604020202020204"/>
              </a:rPr>
              <a:t>Map-matching agent</a:t>
            </a:r>
            <a:endParaRPr sz="1350" b="1">
              <a:solidFill>
                <a:srgbClr val="10322E"/>
              </a:solidFill>
              <a:latin typeface="Arial" panose="020B0604020202020204"/>
              <a:ea typeface="Arial" panose="020B0604020202020204"/>
              <a:cs typeface="Arial" panose="020B0604020202020204"/>
            </a:endParaRPr>
          </a:p>
        </p:txBody>
      </p:sp>
      <p:sp>
        <p:nvSpPr>
          <p:cNvPr id="17" name="矩形 16"/>
          <p:cNvSpPr>
            <a:spLocks noGrp="1"/>
          </p:cNvSpPr>
          <p:nvPr/>
        </p:nvSpPr>
        <p:spPr>
          <a:xfrm>
            <a:off x="6229350" y="2647950"/>
            <a:ext cx="2038350" cy="381000"/>
          </a:xfrm>
          <a:prstGeom prst="rect">
            <a:avLst/>
          </a:prstGeom>
          <a:noFill/>
          <a:ln w="0">
            <a:noFill/>
            <a:prstDash val="solid"/>
          </a:ln>
        </p:spPr>
        <p:txBody>
          <a:bodyPr lIns="0" tIns="0" rIns="0" bIns="0" anchor="ctr">
            <a:normAutofit/>
          </a:bodyPr>
          <a:lstStyle>
            <a:defPPr algn="ctr">
              <a:defRPr sz="1125" b="0">
                <a:solidFill>
                  <a:srgbClr val="5F716D"/>
                </a:solidFill>
                <a:latin typeface="Arial" panose="020B0604020202020204"/>
                <a:ea typeface="Arial" panose="020B0604020202020204"/>
                <a:cs typeface="Arial" panose="020B0604020202020204"/>
              </a:defRPr>
            </a:defPPr>
          </a:lstStyle>
          <a:p>
            <a:pPr algn="ctr">
              <a:lnSpc>
                <a:spcPct val="100000"/>
              </a:lnSpc>
              <a:buNone/>
              <a:defRPr sz="1125" b="0">
                <a:solidFill>
                  <a:srgbClr val="5F716D"/>
                </a:solidFill>
                <a:latin typeface="Arial" panose="020B0604020202020204"/>
                <a:ea typeface="Arial" panose="020B0604020202020204"/>
                <a:cs typeface="Arial" panose="020B0604020202020204"/>
              </a:defRPr>
            </a:pPr>
            <a:r>
              <a:rPr sz="1125" b="0">
                <a:solidFill>
                  <a:srgbClr val="5F716D"/>
                </a:solidFill>
                <a:latin typeface="Arial" panose="020B0604020202020204"/>
                <a:ea typeface="Arial" panose="020B0604020202020204"/>
                <a:cs typeface="Arial" panose="020B0604020202020204"/>
              </a:rPr>
              <a:t>Nearby candidates and checked IDs</a:t>
            </a:r>
            <a:endParaRPr sz="1125" b="0">
              <a:solidFill>
                <a:srgbClr val="5F716D"/>
              </a:solidFill>
              <a:latin typeface="Arial" panose="020B0604020202020204"/>
              <a:ea typeface="Arial" panose="020B0604020202020204"/>
              <a:cs typeface="Arial" panose="020B0604020202020204"/>
            </a:endParaRPr>
          </a:p>
        </p:txBody>
      </p:sp>
      <p:sp>
        <p:nvSpPr>
          <p:cNvPr id="18" name="直接连接符 17"/>
          <p:cNvSpPr>
            <a:spLocks noGrp="1"/>
          </p:cNvSpPr>
          <p:nvPr/>
        </p:nvSpPr>
        <p:spPr>
          <a:xfrm>
            <a:off x="7248525" y="3190875"/>
            <a:ext cx="9525" cy="552450"/>
          </a:xfrm>
          <a:prstGeom prst="line">
            <a:avLst/>
          </a:prstGeom>
          <a:noFill/>
          <a:ln w="19050">
            <a:solidFill>
              <a:srgbClr val="0C8D80"/>
            </a:solidFill>
            <a:prstDash val="solid"/>
          </a:ln>
        </p:spPr>
      </p:sp>
      <p:sp>
        <p:nvSpPr>
          <p:cNvPr id="19" name="矩形: 圆角 18"/>
          <p:cNvSpPr>
            <a:spLocks noGrp="1"/>
          </p:cNvSpPr>
          <p:nvPr/>
        </p:nvSpPr>
        <p:spPr>
          <a:xfrm>
            <a:off x="8782050" y="2143125"/>
            <a:ext cx="2381250" cy="1047750"/>
          </a:xfrm>
          <a:prstGeom prst="roundRect">
            <a:avLst>
              <a:gd name="adj" fmla="val 10909"/>
            </a:avLst>
          </a:prstGeom>
          <a:solidFill>
            <a:srgbClr val="FFFFFF"/>
          </a:solidFill>
          <a:ln w="9525">
            <a:solidFill>
              <a:srgbClr val="C9D8D4"/>
            </a:solidFill>
            <a:prstDash val="solid"/>
          </a:ln>
        </p:spPr>
      </p:sp>
      <p:sp>
        <p:nvSpPr>
          <p:cNvPr id="20" name="矩形 19"/>
          <p:cNvSpPr>
            <a:spLocks noGrp="1"/>
          </p:cNvSpPr>
          <p:nvPr/>
        </p:nvSpPr>
        <p:spPr>
          <a:xfrm>
            <a:off x="8953500" y="2305050"/>
            <a:ext cx="2038350" cy="266700"/>
          </a:xfrm>
          <a:prstGeom prst="rect">
            <a:avLst/>
          </a:prstGeom>
          <a:noFill/>
          <a:ln w="0">
            <a:noFill/>
            <a:prstDash val="solid"/>
          </a:ln>
        </p:spPr>
        <p:txBody>
          <a:bodyPr lIns="0" tIns="0" rIns="0" bIns="0" anchor="ctr">
            <a:normAutofit/>
          </a:bodyPr>
          <a:lstStyle>
            <a:defPPr algn="ctr">
              <a:defRPr sz="1350" b="1">
                <a:solidFill>
                  <a:srgbClr val="10322E"/>
                </a:solidFill>
                <a:latin typeface="Arial" panose="020B0604020202020204"/>
                <a:ea typeface="Arial" panose="020B0604020202020204"/>
                <a:cs typeface="Arial" panose="020B0604020202020204"/>
              </a:defRPr>
            </a:defPPr>
          </a:lstStyle>
          <a:p>
            <a:pPr algn="ctr">
              <a:lnSpc>
                <a:spcPct val="100000"/>
              </a:lnSpc>
              <a:buNone/>
              <a:defRPr sz="1350" b="1">
                <a:solidFill>
                  <a:srgbClr val="10322E"/>
                </a:solidFill>
                <a:latin typeface="Arial" panose="020B0604020202020204"/>
                <a:ea typeface="Arial" panose="020B0604020202020204"/>
                <a:cs typeface="Arial" panose="020B0604020202020204"/>
              </a:defRPr>
            </a:pPr>
            <a:r>
              <a:rPr sz="1350" b="1">
                <a:solidFill>
                  <a:srgbClr val="10322E"/>
                </a:solidFill>
                <a:latin typeface="Arial" panose="020B0604020202020204"/>
                <a:ea typeface="Arial" panose="020B0604020202020204"/>
                <a:cs typeface="Arial" panose="020B0604020202020204"/>
              </a:rPr>
              <a:t>Guidance agent</a:t>
            </a:r>
            <a:endParaRPr sz="1350" b="1">
              <a:solidFill>
                <a:srgbClr val="10322E"/>
              </a:solidFill>
              <a:latin typeface="Arial" panose="020B0604020202020204"/>
              <a:ea typeface="Arial" panose="020B0604020202020204"/>
              <a:cs typeface="Arial" panose="020B0604020202020204"/>
            </a:endParaRPr>
          </a:p>
        </p:txBody>
      </p:sp>
      <p:sp>
        <p:nvSpPr>
          <p:cNvPr id="21" name="矩形 20"/>
          <p:cNvSpPr>
            <a:spLocks noGrp="1"/>
          </p:cNvSpPr>
          <p:nvPr/>
        </p:nvSpPr>
        <p:spPr>
          <a:xfrm>
            <a:off x="8953500" y="2647950"/>
            <a:ext cx="2038350" cy="381000"/>
          </a:xfrm>
          <a:prstGeom prst="rect">
            <a:avLst/>
          </a:prstGeom>
          <a:noFill/>
          <a:ln w="0">
            <a:noFill/>
            <a:prstDash val="solid"/>
          </a:ln>
        </p:spPr>
        <p:txBody>
          <a:bodyPr lIns="0" tIns="0" rIns="0" bIns="0" anchor="ctr">
            <a:normAutofit/>
          </a:bodyPr>
          <a:lstStyle>
            <a:defPPr algn="ctr">
              <a:defRPr sz="1125" b="0">
                <a:solidFill>
                  <a:srgbClr val="5F716D"/>
                </a:solidFill>
                <a:latin typeface="Arial" panose="020B0604020202020204"/>
                <a:ea typeface="Arial" panose="020B0604020202020204"/>
                <a:cs typeface="Arial" panose="020B0604020202020204"/>
              </a:defRPr>
            </a:defPPr>
          </a:lstStyle>
          <a:p>
            <a:pPr algn="ctr">
              <a:lnSpc>
                <a:spcPct val="100000"/>
              </a:lnSpc>
              <a:buNone/>
              <a:defRPr sz="1125" b="0">
                <a:solidFill>
                  <a:srgbClr val="5F716D"/>
                </a:solidFill>
                <a:latin typeface="Arial" panose="020B0604020202020204"/>
                <a:ea typeface="Arial" panose="020B0604020202020204"/>
                <a:cs typeface="Arial" panose="020B0604020202020204"/>
              </a:defRPr>
            </a:pPr>
            <a:r>
              <a:rPr sz="1125" b="0">
                <a:solidFill>
                  <a:srgbClr val="5F716D"/>
                </a:solidFill>
                <a:latin typeface="Arial" panose="020B0604020202020204"/>
                <a:ea typeface="Arial" panose="020B0604020202020204"/>
                <a:cs typeface="Arial" panose="020B0604020202020204"/>
              </a:rPr>
              <a:t>Route facts to Cantonese text</a:t>
            </a:r>
            <a:endParaRPr sz="1125" b="0">
              <a:solidFill>
                <a:srgbClr val="5F716D"/>
              </a:solidFill>
              <a:latin typeface="Arial" panose="020B0604020202020204"/>
              <a:ea typeface="Arial" panose="020B0604020202020204"/>
              <a:cs typeface="Arial" panose="020B0604020202020204"/>
            </a:endParaRPr>
          </a:p>
        </p:txBody>
      </p:sp>
      <p:sp>
        <p:nvSpPr>
          <p:cNvPr id="22" name="直接连接符 21"/>
          <p:cNvSpPr>
            <a:spLocks noGrp="1"/>
          </p:cNvSpPr>
          <p:nvPr/>
        </p:nvSpPr>
        <p:spPr>
          <a:xfrm>
            <a:off x="9972675" y="3190875"/>
            <a:ext cx="9525" cy="552450"/>
          </a:xfrm>
          <a:prstGeom prst="line">
            <a:avLst/>
          </a:prstGeom>
          <a:noFill/>
          <a:ln w="19050">
            <a:solidFill>
              <a:srgbClr val="0C8D80"/>
            </a:solidFill>
            <a:prstDash val="solid"/>
          </a:ln>
        </p:spPr>
      </p:sp>
      <p:sp>
        <p:nvSpPr>
          <p:cNvPr id="23" name="矩形: 圆角 22"/>
          <p:cNvSpPr>
            <a:spLocks noGrp="1"/>
          </p:cNvSpPr>
          <p:nvPr/>
        </p:nvSpPr>
        <p:spPr>
          <a:xfrm>
            <a:off x="2438400" y="3762375"/>
            <a:ext cx="7315200" cy="1000125"/>
          </a:xfrm>
          <a:prstGeom prst="roundRect">
            <a:avLst>
              <a:gd name="adj" fmla="val 15238"/>
            </a:avLst>
          </a:prstGeom>
          <a:solidFill>
            <a:srgbClr val="10322E"/>
          </a:solidFill>
          <a:ln w="0">
            <a:noFill/>
            <a:prstDash val="solid"/>
          </a:ln>
        </p:spPr>
      </p:sp>
      <p:sp>
        <p:nvSpPr>
          <p:cNvPr id="24" name="矩形 23"/>
          <p:cNvSpPr>
            <a:spLocks noGrp="1"/>
          </p:cNvSpPr>
          <p:nvPr/>
        </p:nvSpPr>
        <p:spPr>
          <a:xfrm>
            <a:off x="2762250" y="3943350"/>
            <a:ext cx="6667500" cy="304800"/>
          </a:xfrm>
          <a:prstGeom prst="rect">
            <a:avLst/>
          </a:prstGeom>
          <a:noFill/>
          <a:ln w="0">
            <a:noFill/>
            <a:prstDash val="solid"/>
          </a:ln>
        </p:spPr>
        <p:txBody>
          <a:bodyPr lIns="0" tIns="0" rIns="0" bIns="0" anchor="ctr">
            <a:normAutofit fontScale="98765"/>
          </a:bodyPr>
          <a:lstStyle>
            <a:defPPr algn="ctr">
              <a:defRPr sz="2025" b="1">
                <a:solidFill>
                  <a:srgbClr val="FFFFFF"/>
                </a:solidFill>
                <a:latin typeface="Arial" panose="020B0604020202020204"/>
                <a:ea typeface="Arial" panose="020B0604020202020204"/>
                <a:cs typeface="Arial" panose="020B0604020202020204"/>
              </a:defRPr>
            </a:defPPr>
          </a:lstStyle>
          <a:p>
            <a:pPr algn="ctr">
              <a:lnSpc>
                <a:spcPct val="100000"/>
              </a:lnSpc>
              <a:buNone/>
              <a:defRPr sz="2025" b="1">
                <a:solidFill>
                  <a:srgbClr val="FFFFFF"/>
                </a:solidFill>
                <a:latin typeface="Arial" panose="020B0604020202020204"/>
                <a:ea typeface="Arial" panose="020B0604020202020204"/>
                <a:cs typeface="Arial" panose="020B0604020202020204"/>
              </a:defRPr>
            </a:pPr>
            <a:r>
              <a:rPr sz="2025" b="1">
                <a:solidFill>
                  <a:srgbClr val="FFFFFF"/>
                </a:solidFill>
                <a:latin typeface="Arial" panose="020B0604020202020204"/>
                <a:ea typeface="Arial" panose="020B0604020202020204"/>
                <a:cs typeface="Arial" panose="020B0604020202020204"/>
              </a:rPr>
              <a:t>Deterministic routing and rerouting</a:t>
            </a:r>
            <a:endParaRPr sz="2025" b="1">
              <a:solidFill>
                <a:srgbClr val="FFFFFF"/>
              </a:solidFill>
              <a:latin typeface="Arial" panose="020B0604020202020204"/>
              <a:ea typeface="Arial" panose="020B0604020202020204"/>
              <a:cs typeface="Arial" panose="020B0604020202020204"/>
            </a:endParaRPr>
          </a:p>
        </p:txBody>
      </p:sp>
      <p:sp>
        <p:nvSpPr>
          <p:cNvPr id="25" name="矩形 24"/>
          <p:cNvSpPr>
            <a:spLocks noGrp="1"/>
          </p:cNvSpPr>
          <p:nvPr/>
        </p:nvSpPr>
        <p:spPr>
          <a:xfrm>
            <a:off x="2762250" y="4333875"/>
            <a:ext cx="6667500" cy="238125"/>
          </a:xfrm>
          <a:prstGeom prst="rect">
            <a:avLst/>
          </a:prstGeom>
          <a:noFill/>
          <a:ln w="0">
            <a:noFill/>
            <a:prstDash val="solid"/>
          </a:ln>
        </p:spPr>
        <p:txBody>
          <a:bodyPr lIns="0" tIns="0" rIns="0" bIns="0" anchor="ctr">
            <a:normAutofit/>
          </a:bodyPr>
          <a:lstStyle>
            <a:defPPr algn="ctr">
              <a:defRPr sz="1200" b="0">
                <a:solidFill>
                  <a:srgbClr val="A9E5D2"/>
                </a:solidFill>
                <a:latin typeface="Arial" panose="020B0604020202020204"/>
                <a:ea typeface="Arial" panose="020B0604020202020204"/>
                <a:cs typeface="Arial" panose="020B0604020202020204"/>
              </a:defRPr>
            </a:defPPr>
          </a:lstStyle>
          <a:p>
            <a:pPr algn="ctr">
              <a:lnSpc>
                <a:spcPct val="100000"/>
              </a:lnSpc>
              <a:buNone/>
              <a:defRPr sz="1200" b="0">
                <a:solidFill>
                  <a:srgbClr val="A9E5D2"/>
                </a:solidFill>
                <a:latin typeface="Arial" panose="020B0604020202020204"/>
                <a:ea typeface="Arial" panose="020B0604020202020204"/>
                <a:cs typeface="Arial" panose="020B0604020202020204"/>
              </a:defRPr>
            </a:pPr>
            <a:r>
              <a:rPr sz="1200" b="0">
                <a:solidFill>
                  <a:srgbClr val="A9E5D2"/>
                </a:solidFill>
                <a:latin typeface="Arial" panose="020B0604020202020204"/>
                <a:ea typeface="Arial" panose="020B0604020202020204"/>
                <a:cs typeface="Arial" panose="020B0604020202020204"/>
              </a:rPr>
              <a:t>Hard constraints first, then Dijkstra on the current graph</a:t>
            </a:r>
            <a:endParaRPr sz="1200" b="0">
              <a:solidFill>
                <a:srgbClr val="A9E5D2"/>
              </a:solidFill>
              <a:latin typeface="Arial" panose="020B0604020202020204"/>
              <a:ea typeface="Arial" panose="020B0604020202020204"/>
              <a:cs typeface="Arial" panose="020B0604020202020204"/>
            </a:endParaRPr>
          </a:p>
        </p:txBody>
      </p:sp>
      <p:sp>
        <p:nvSpPr>
          <p:cNvPr id="26" name="直接连接符 25"/>
          <p:cNvSpPr>
            <a:spLocks noGrp="1"/>
          </p:cNvSpPr>
          <p:nvPr/>
        </p:nvSpPr>
        <p:spPr>
          <a:xfrm>
            <a:off x="6096000" y="4762500"/>
            <a:ext cx="9525" cy="523875"/>
          </a:xfrm>
          <a:prstGeom prst="line">
            <a:avLst/>
          </a:prstGeom>
          <a:noFill/>
          <a:ln w="19050">
            <a:solidFill>
              <a:srgbClr val="0C8D80"/>
            </a:solidFill>
            <a:prstDash val="solid"/>
          </a:ln>
        </p:spPr>
      </p:sp>
      <p:sp>
        <p:nvSpPr>
          <p:cNvPr id="27" name="矩形: 圆角 26"/>
          <p:cNvSpPr>
            <a:spLocks noGrp="1"/>
          </p:cNvSpPr>
          <p:nvPr/>
        </p:nvSpPr>
        <p:spPr>
          <a:xfrm>
            <a:off x="3476625" y="5286375"/>
            <a:ext cx="5238750" cy="666750"/>
          </a:xfrm>
          <a:prstGeom prst="roundRect">
            <a:avLst>
              <a:gd name="adj" fmla="val 17143"/>
            </a:avLst>
          </a:prstGeom>
          <a:solidFill>
            <a:srgbClr val="DDF4EC"/>
          </a:solidFill>
          <a:ln w="9525">
            <a:solidFill>
              <a:srgbClr val="C9D8D4"/>
            </a:solidFill>
            <a:prstDash val="solid"/>
          </a:ln>
        </p:spPr>
      </p:sp>
      <p:sp>
        <p:nvSpPr>
          <p:cNvPr id="28" name="矩形 27"/>
          <p:cNvSpPr>
            <a:spLocks noGrp="1"/>
          </p:cNvSpPr>
          <p:nvPr/>
        </p:nvSpPr>
        <p:spPr>
          <a:xfrm>
            <a:off x="3714750" y="5429250"/>
            <a:ext cx="4762500" cy="381000"/>
          </a:xfrm>
          <a:prstGeom prst="rect">
            <a:avLst/>
          </a:prstGeom>
          <a:noFill/>
          <a:ln w="0">
            <a:noFill/>
            <a:prstDash val="solid"/>
          </a:ln>
        </p:spPr>
        <p:txBody>
          <a:bodyPr wrap="square" lIns="0" tIns="0" rIns="0" bIns="0" anchor="ctr">
            <a:noAutofit/>
          </a:bodyPr>
          <a:lstStyle>
            <a:defPPr algn="ctr">
              <a:defRPr sz="1425" b="1">
                <a:solidFill>
                  <a:srgbClr val="10322E"/>
                </a:solidFill>
                <a:latin typeface="Arial" panose="020B0604020202020204"/>
                <a:ea typeface="Arial" panose="020B0604020202020204"/>
                <a:cs typeface="Arial" panose="020B0604020202020204"/>
              </a:defRPr>
            </a:defPPr>
          </a:lstStyle>
          <a:p>
            <a:pPr algn="ctr">
              <a:lnSpc>
                <a:spcPct val="100000"/>
              </a:lnSpc>
              <a:buNone/>
              <a:defRPr sz="1425" b="1">
                <a:solidFill>
                  <a:srgbClr val="10322E"/>
                </a:solidFill>
                <a:latin typeface="Arial" panose="020B0604020202020204"/>
                <a:ea typeface="Arial" panose="020B0604020202020204"/>
                <a:cs typeface="Arial" panose="020B0604020202020204"/>
              </a:defRPr>
            </a:pPr>
            <a:r>
              <a:rPr lang="en-US" sz="1200" b="1">
                <a:solidFill>
                  <a:srgbClr val="10322E"/>
                </a:solidFill>
                <a:latin typeface="Arial" panose="020B0604020202020204" pitchFamily="34" charset="0"/>
                <a:ea typeface="Arial" panose="020B0604020202020204"/>
                <a:cs typeface="Arial" panose="020B0604020202020204"/>
              </a:rPr>
              <a:t>Official maps, floor graphs and field anchors</a:t>
            </a:r>
            <a:endParaRPr sz="1200" b="1">
              <a:solidFill>
                <a:srgbClr val="10322E"/>
              </a:solidFill>
              <a:latin typeface="Arial" panose="020B0604020202020204" pitchFamily="34" charset="0"/>
              <a:ea typeface="Arial" panose="020B0604020202020204"/>
              <a:cs typeface="Arial" panose="020B0604020202020204"/>
            </a:endParaRPr>
          </a:p>
          <a:p>
            <a:pPr algn="ctr">
              <a:lnSpc>
                <a:spcPct val="100000"/>
              </a:lnSpc>
              <a:buNone/>
              <a:defRPr sz="1425" b="1">
                <a:solidFill>
                  <a:srgbClr val="10322E"/>
                </a:solidFill>
                <a:latin typeface="Arial" panose="020B0604020202020204"/>
                <a:ea typeface="Arial" panose="020B0604020202020204"/>
                <a:cs typeface="Arial" panose="020B0604020202020204"/>
              </a:defRPr>
            </a:pPr>
            <a:r>
              <a:rPr lang="en-US" sz="1200" b="1">
                <a:solidFill>
                  <a:srgbClr val="10322E"/>
                </a:solidFill>
                <a:latin typeface="Arial" panose="020B0604020202020204" pitchFamily="34" charset="0"/>
                <a:ea typeface="Arial" panose="020B0604020202020204"/>
                <a:cs typeface="Arial" panose="020B0604020202020204"/>
              </a:rPr>
              <a:t>Timed events overlay an unchanged base graph</a:t>
            </a:r>
            <a:endParaRPr sz="1200" b="1">
              <a:solidFill>
                <a:srgbClr val="10322E"/>
              </a:solidFill>
              <a:latin typeface="Arial" panose="020B0604020202020204" pitchFamily="34" charset="0"/>
              <a:ea typeface="Arial" panose="020B0604020202020204"/>
              <a:cs typeface="Arial" panose="020B0604020202020204"/>
            </a:endParaRPr>
          </a:p>
        </p:txBody>
      </p:sp>
      <p:sp>
        <p:nvSpPr>
          <p:cNvPr id="29" name="矩形 28"/>
          <p:cNvSpPr>
            <a:spLocks noGrp="1"/>
          </p:cNvSpPr>
          <p:nvPr/>
        </p:nvSpPr>
        <p:spPr>
          <a:xfrm>
            <a:off x="609600" y="6515100"/>
            <a:ext cx="4762500" cy="190500"/>
          </a:xfrm>
          <a:prstGeom prst="rect">
            <a:avLst/>
          </a:prstGeom>
          <a:noFill/>
          <a:ln w="0">
            <a:noFill/>
            <a:prstDash val="solid"/>
          </a:ln>
        </p:spPr>
        <p:txBody>
          <a:bodyPr lIns="0" tIns="0" rIns="0" bIns="0" anchor="ctr">
            <a:normAutofit/>
          </a:bodyPr>
          <a:lstStyle>
            <a:defPPr algn="l">
              <a:defRPr sz="900" b="1">
                <a:solidFill>
                  <a:srgbClr val="6E827E"/>
                </a:solidFill>
                <a:latin typeface="Arial" panose="020B0604020202020204"/>
                <a:ea typeface="Arial" panose="020B0604020202020204"/>
                <a:cs typeface="Arial" panose="020B0604020202020204"/>
              </a:defRPr>
            </a:defPPr>
          </a:lstStyle>
          <a:p>
            <a:pPr algn="l">
              <a:lnSpc>
                <a:spcPct val="100000"/>
              </a:lnSpc>
              <a:buNone/>
              <a:defRPr sz="900" b="1">
                <a:solidFill>
                  <a:srgbClr val="6E827E"/>
                </a:solidFill>
                <a:latin typeface="Arial" panose="020B0604020202020204"/>
                <a:ea typeface="Arial" panose="020B0604020202020204"/>
                <a:cs typeface="Arial" panose="020B0604020202020204"/>
              </a:defRPr>
            </a:pPr>
            <a:r>
              <a:rPr sz="900" b="1">
                <a:solidFill>
                  <a:srgbClr val="6E827E"/>
                </a:solidFill>
                <a:latin typeface="Arial" panose="020B0604020202020204"/>
                <a:ea typeface="Arial" panose="020B0604020202020204"/>
                <a:cs typeface="Arial" panose="020B0604020202020204"/>
              </a:rPr>
              <a:t>HUMANROUTE · ACCESSROUTE HK</a:t>
            </a:r>
            <a:endParaRPr sz="900" b="1">
              <a:solidFill>
                <a:srgbClr val="6E827E"/>
              </a:solidFill>
              <a:latin typeface="Arial" panose="020B0604020202020204"/>
              <a:ea typeface="Arial" panose="020B0604020202020204"/>
              <a:cs typeface="Arial" panose="020B0604020202020204"/>
            </a:endParaRPr>
          </a:p>
        </p:txBody>
      </p:sp>
      <p:sp>
        <p:nvSpPr>
          <p:cNvPr id="30" name="矩形 29"/>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0C8D80"/>
                </a:solidFill>
                <a:latin typeface="Arial" panose="020B0604020202020204"/>
                <a:ea typeface="Arial" panose="020B0604020202020204"/>
                <a:cs typeface="Arial" panose="020B0604020202020204"/>
              </a:defRPr>
            </a:defPPr>
          </a:lstStyle>
          <a:p>
            <a:pPr algn="r">
              <a:lnSpc>
                <a:spcPct val="100000"/>
              </a:lnSpc>
              <a:buNone/>
              <a:defRPr sz="900" b="1">
                <a:solidFill>
                  <a:srgbClr val="0C8D80"/>
                </a:solidFill>
                <a:latin typeface="Arial" panose="020B0604020202020204"/>
                <a:ea typeface="Arial" panose="020B0604020202020204"/>
                <a:cs typeface="Arial" panose="020B0604020202020204"/>
              </a:defRPr>
            </a:pPr>
            <a:r>
              <a:rPr lang="en-US" altLang="zh-CN" sz="900" b="1">
                <a:solidFill>
                  <a:srgbClr val="0C8D80"/>
                </a:solidFill>
                <a:latin typeface="Arial" panose="020B0604020202020204"/>
                <a:ea typeface="Arial" panose="020B0604020202020204"/>
                <a:cs typeface="Arial" panose="020B0604020202020204"/>
              </a:rPr>
              <a:t>08</a:t>
            </a:r>
            <a:endParaRPr sz="900" b="1">
              <a:solidFill>
                <a:srgbClr val="0C8D80"/>
              </a:solidFill>
              <a:latin typeface="Arial" panose="020B0604020202020204"/>
              <a:ea typeface="Arial" panose="020B0604020202020204"/>
              <a:cs typeface="Arial" panose="020B060402020202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直接连接符 1"/>
          <p:cNvSpPr>
            <a:spLocks noGrp="1"/>
          </p:cNvSpPr>
          <p:nvPr/>
        </p:nvSpPr>
        <p:spPr>
          <a:xfrm>
            <a:off x="1066800" y="542925"/>
            <a:ext cx="361950" cy="9525"/>
          </a:xfrm>
          <a:prstGeom prst="line">
            <a:avLst/>
          </a:prstGeom>
          <a:noFill/>
          <a:ln w="19050">
            <a:solidFill>
              <a:srgbClr val="0C8D80"/>
            </a:solidFill>
            <a:prstDash val="solid"/>
          </a:ln>
        </p:spPr>
      </p:sp>
      <p:sp>
        <p:nvSpPr>
          <p:cNvPr id="3" name="矩形 2"/>
          <p:cNvSpPr>
            <a:spLocks noGrp="1"/>
          </p:cNvSpPr>
          <p:nvPr/>
        </p:nvSpPr>
        <p:spPr>
          <a:xfrm>
            <a:off x="609600" y="752475"/>
            <a:ext cx="10572750" cy="552450"/>
          </a:xfrm>
          <a:prstGeom prst="rect">
            <a:avLst/>
          </a:prstGeom>
          <a:noFill/>
          <a:ln w="0">
            <a:noFill/>
            <a:prstDash val="solid"/>
          </a:ln>
        </p:spPr>
        <p:txBody>
          <a:bodyPr lIns="0" tIns="0" rIns="0" bIns="0" anchor="ctr">
            <a:normAutofit/>
          </a:bodyPr>
          <a:lstStyle>
            <a:defPPr algn="l">
              <a:defRPr sz="3000" b="1">
                <a:solidFill>
                  <a:srgbClr val="10322E"/>
                </a:solidFill>
                <a:latin typeface="Arial" panose="020B0604020202020204"/>
                <a:ea typeface="Arial" panose="020B0604020202020204"/>
                <a:cs typeface="Arial" panose="020B0604020202020204"/>
              </a:defRPr>
            </a:defPPr>
          </a:lstStyle>
          <a:p>
            <a:pPr algn="l">
              <a:lnSpc>
                <a:spcPct val="100000"/>
              </a:lnSpc>
              <a:buNone/>
              <a:defRPr sz="3000" b="1">
                <a:solidFill>
                  <a:srgbClr val="10322E"/>
                </a:solidFill>
                <a:latin typeface="Arial" panose="020B0604020202020204"/>
                <a:ea typeface="Arial" panose="020B0604020202020204"/>
                <a:cs typeface="Arial" panose="020B0604020202020204"/>
              </a:defRPr>
            </a:pPr>
            <a:r>
              <a:rPr lang="en-US" sz="3000" b="1">
                <a:solidFill>
                  <a:srgbClr val="10322E"/>
                </a:solidFill>
                <a:latin typeface="Arial" panose="020B0604020202020204"/>
                <a:ea typeface="Arial" panose="020B0604020202020204"/>
                <a:cs typeface="Arial" panose="020B0604020202020204"/>
              </a:rPr>
              <a:t>Prototype implementation and validation</a:t>
            </a:r>
            <a:endParaRPr sz="3000" b="1">
              <a:solidFill>
                <a:srgbClr val="10322E"/>
              </a:solidFill>
              <a:latin typeface="Arial" panose="020B0604020202020204"/>
              <a:ea typeface="Arial" panose="020B0604020202020204"/>
              <a:cs typeface="Arial" panose="020B0604020202020204"/>
            </a:endParaRPr>
          </a:p>
        </p:txBody>
      </p:sp>
      <p:sp>
        <p:nvSpPr>
          <p:cNvPr id="4" name="矩形 3"/>
          <p:cNvSpPr>
            <a:spLocks noGrp="1"/>
          </p:cNvSpPr>
          <p:nvPr/>
        </p:nvSpPr>
        <p:spPr>
          <a:xfrm>
            <a:off x="609600" y="1381125"/>
            <a:ext cx="10572750" cy="381000"/>
          </a:xfrm>
          <a:prstGeom prst="rect">
            <a:avLst/>
          </a:prstGeom>
          <a:noFill/>
          <a:ln w="0">
            <a:noFill/>
            <a:prstDash val="solid"/>
          </a:ln>
        </p:spPr>
        <p:txBody>
          <a:bodyPr lIns="0" tIns="0" rIns="0" bIns="0" anchor="t">
            <a:normAutofit/>
          </a:bodyPr>
          <a:lstStyle>
            <a:defPPr algn="l">
              <a:defRPr sz="1725" b="0">
                <a:solidFill>
                  <a:srgbClr val="5F716D"/>
                </a:solidFill>
                <a:latin typeface="Arial" panose="020B0604020202020204"/>
                <a:ea typeface="Arial" panose="020B0604020202020204"/>
                <a:cs typeface="Arial" panose="020B0604020202020204"/>
              </a:defRPr>
            </a:defPPr>
          </a:lstStyle>
          <a:p>
            <a:pPr algn="l">
              <a:lnSpc>
                <a:spcPct val="100000"/>
              </a:lnSpc>
              <a:buNone/>
              <a:defRPr sz="1725" b="0">
                <a:solidFill>
                  <a:srgbClr val="5F716D"/>
                </a:solidFill>
                <a:latin typeface="Arial" panose="020B0604020202020204"/>
                <a:ea typeface="Arial" panose="020B0604020202020204"/>
                <a:cs typeface="Arial" panose="020B0604020202020204"/>
              </a:defRPr>
            </a:pPr>
            <a:r>
              <a:rPr lang="en-US" sz="1725" b="0">
                <a:solidFill>
                  <a:srgbClr val="5F716D"/>
                </a:solidFill>
                <a:latin typeface="Arial" panose="020B0604020202020204"/>
                <a:ea typeface="Arial" panose="020B0604020202020204"/>
                <a:cs typeface="Arial" panose="020B0604020202020204"/>
              </a:rPr>
              <a:t>Implemented navigation workflows and the measures planned for a target-user pilot.</a:t>
            </a:r>
            <a:endParaRPr sz="1725" b="0">
              <a:solidFill>
                <a:srgbClr val="5F716D"/>
              </a:solidFill>
              <a:latin typeface="Arial" panose="020B0604020202020204"/>
              <a:ea typeface="Arial" panose="020B0604020202020204"/>
              <a:cs typeface="Arial" panose="020B0604020202020204"/>
            </a:endParaRPr>
          </a:p>
        </p:txBody>
      </p:sp>
      <p:graphicFrame>
        <p:nvGraphicFramePr>
          <p:cNvPr id="5" name="表格 4"/>
          <p:cNvGraphicFramePr/>
          <p:nvPr/>
        </p:nvGraphicFramePr>
        <p:xfrm>
          <a:off x="609600" y="2095500"/>
          <a:ext cx="10972800" cy="3143250"/>
        </p:xfrm>
        <a:graphic>
          <a:graphicData uri="http://schemas.openxmlformats.org/drawingml/2006/table">
            <a:tbl>
              <a:tblPr/>
              <a:tblGrid>
                <a:gridCol w="2381250"/>
                <a:gridCol w="3762375"/>
                <a:gridCol w="4829175"/>
              </a:tblGrid>
              <a:tr h="628650">
                <a:tc>
                  <a:txBody>
                    <a:bodyPr/>
                    <a:lstStyle/>
                    <a:p>
                      <a:r>
                        <a:t>Test item</a:t>
                      </a:r>
                    </a:p>
                  </a:txBody>
                  <a:tcPr>
                    <a:lnL w="9525">
                      <a:solidFill>
                        <a:srgbClr val="C9D8D4"/>
                      </a:solidFill>
                      <a:prstDash val="solid"/>
                    </a:lnL>
                    <a:lnR w="9525">
                      <a:solidFill>
                        <a:srgbClr val="C9D8D4"/>
                      </a:solidFill>
                      <a:prstDash val="solid"/>
                    </a:lnR>
                    <a:lnT w="9525">
                      <a:solidFill>
                        <a:srgbClr val="C9D8D4"/>
                      </a:solidFill>
                      <a:prstDash val="solid"/>
                    </a:lnT>
                    <a:lnB w="9525">
                      <a:solidFill>
                        <a:srgbClr val="C9D8D4"/>
                      </a:solidFill>
                      <a:prstDash val="solid"/>
                    </a:lnB>
                  </a:tcPr>
                </a:tc>
                <a:tc>
                  <a:txBody>
                    <a:bodyPr/>
                    <a:lstStyle/>
                    <a:p>
                      <a:r>
                        <a:t>Implemented capability</a:t>
                      </a:r>
                    </a:p>
                  </a:txBody>
                  <a:tcPr>
                    <a:lnL w="9525" cap="flat" cmpd="sng" algn="ctr">
                      <a:solidFill>
                        <a:srgbClr val="C9D8D4"/>
                      </a:solidFill>
                      <a:prstDash val="solid"/>
                      <a:round/>
                      <a:headEnd type="none" w="med" len="med"/>
                      <a:tailEnd type="none" w="med" len="med"/>
                    </a:lnL>
                    <a:lnR w="9525">
                      <a:solidFill>
                        <a:srgbClr val="C9D8D4"/>
                      </a:solidFill>
                      <a:prstDash val="solid"/>
                    </a:lnR>
                    <a:lnT w="9525">
                      <a:solidFill>
                        <a:srgbClr val="C9D8D4"/>
                      </a:solidFill>
                      <a:prstDash val="solid"/>
                    </a:lnT>
                    <a:lnB w="9525">
                      <a:solidFill>
                        <a:srgbClr val="C9D8D4"/>
                      </a:solidFill>
                      <a:prstDash val="solid"/>
                    </a:lnB>
                  </a:tcPr>
                </a:tc>
                <a:tc>
                  <a:txBody>
                    <a:bodyPr/>
                    <a:lstStyle/>
                    <a:p>
                      <a:r>
                        <a:rPr lang="en-US"/>
                        <a:t>Planned pilot measure</a:t>
                      </a:r>
                      <a:endParaRPr lang="en-US"/>
                    </a:p>
                  </a:txBody>
                  <a:tcPr>
                    <a:lnL w="9525" cap="flat" cmpd="sng" algn="ctr">
                      <a:solidFill>
                        <a:srgbClr val="C9D8D4"/>
                      </a:solidFill>
                      <a:prstDash val="solid"/>
                      <a:round/>
                      <a:headEnd type="none" w="med" len="med"/>
                      <a:tailEnd type="none" w="med" len="med"/>
                    </a:lnL>
                    <a:lnR w="9525">
                      <a:solidFill>
                        <a:srgbClr val="C9D8D4"/>
                      </a:solidFill>
                      <a:prstDash val="solid"/>
                    </a:lnR>
                    <a:lnT w="9525">
                      <a:solidFill>
                        <a:srgbClr val="C9D8D4"/>
                      </a:solidFill>
                      <a:prstDash val="solid"/>
                    </a:lnT>
                    <a:lnB w="9525">
                      <a:solidFill>
                        <a:srgbClr val="C9D8D4"/>
                      </a:solidFill>
                      <a:prstDash val="solid"/>
                    </a:lnB>
                  </a:tcPr>
                </a:tc>
              </a:tr>
              <a:tr h="628650">
                <a:tc>
                  <a:txBody>
                    <a:bodyPr/>
                    <a:lstStyle/>
                    <a:p>
                      <a:r>
                        <a:t>Route calculation</a:t>
                      </a:r>
                    </a:p>
                  </a:txBody>
                  <a:tcPr>
                    <a:lnL w="9525">
                      <a:solidFill>
                        <a:srgbClr val="C9D8D4"/>
                      </a:solidFill>
                      <a:prstDash val="soli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lang="en-US"/>
                        <a:t>12 scenes with shared</a:t>
                      </a:r>
                      <a:endParaRPr lang="en-US"/>
                    </a:p>
                    <a:p>
                      <a:r>
                        <a:rPr lang="en-US"/>
                        <a:t>routing policies</a:t>
                      </a:r>
                      <a:endParaRPr lang="en-US"/>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lang="en-US"/>
                        <a:t>Named-route journey completion rate</a:t>
                      </a:r>
                      <a:endParaRPr lang="en-US"/>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solidFill>
                      <a:srgbClr val="F8FAF9"/>
                    </a:solidFill>
                  </a:tcPr>
                </a:tc>
              </a:tr>
              <a:tr h="628650">
                <a:tc>
                  <a:txBody>
                    <a:bodyPr/>
                    <a:lstStyle/>
                    <a:p>
                      <a:r>
                        <a:t>Lift outage reroute</a:t>
                      </a:r>
                    </a:p>
                  </a:txBody>
                  <a:tcPr>
                    <a:lnL w="9525">
                      <a:solidFill>
                        <a:srgbClr val="C9D8D4"/>
                      </a:solidFill>
                      <a:prstDash val="soli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Closure events trigger</a:t>
                      </a:r>
                    </a:p>
                    <a:p>
                      <a:r>
                        <a:t>remaining-route updates</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lang="en-US"/>
                        <a:t>Median reroute time after a simulated closure</a:t>
                      </a:r>
                      <a:endParaRPr lang="en-US"/>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solidFill>
                      <a:srgbClr val="F8FAF9"/>
                    </a:solidFill>
                  </a:tcPr>
                </a:tc>
              </a:tr>
              <a:tr h="628650">
                <a:tc>
                  <a:txBody>
                    <a:bodyPr/>
                    <a:lstStyle/>
                    <a:p>
                      <a:r>
                        <a:t>Photo localisation</a:t>
                      </a:r>
                    </a:p>
                  </a:txBody>
                  <a:tcPr>
                    <a:lnL w="9525">
                      <a:solidFill>
                        <a:srgbClr val="C9D8D4"/>
                      </a:solidFill>
                      <a:prstDash val="soli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Photo upload, map matching</a:t>
                      </a:r>
                    </a:p>
                    <a:p>
                      <a:r>
                        <a:t>and confirmation</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lang="en-US"/>
                        <a:t>Top-1 match accuracy on a labelled test set</a:t>
                      </a:r>
                      <a:endParaRPr lang="en-US"/>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solidFill>
                      <a:srgbClr val="F8FAF9"/>
                    </a:solidFill>
                  </a:tcPr>
                </a:tc>
              </a:tr>
              <a:tr h="628650">
                <a:tc>
                  <a:txBody>
                    <a:bodyPr/>
                    <a:lstStyle/>
                    <a:p>
                      <a:r>
                        <a:t>GenAI assistance</a:t>
                      </a:r>
                    </a:p>
                  </a:txBody>
                  <a:tcPr>
                    <a:lnL w="9525">
                      <a:solidFill>
                        <a:srgbClr val="C9D8D4"/>
                      </a:solidFill>
                      <a:prstDash val="soli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t>Four workflows and browser</a:t>
                      </a:r>
                    </a:p>
                    <a:p>
                      <a:r>
                        <a:t>Cantonese speech</a:t>
                      </a:r>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tcPr>
                </a:tc>
                <a:tc>
                  <a:txBody>
                    <a:bodyPr/>
                    <a:lstStyle/>
                    <a:p>
                      <a:r>
                        <a:rPr lang="en-US"/>
                        <a:t>Latency, success rate and cost per task</a:t>
                      </a:r>
                      <a:endParaRPr lang="en-US"/>
                    </a:p>
                  </a:txBody>
                  <a:tcPr>
                    <a:lnL w="9525" cap="flat" cmpd="sng" algn="ctr">
                      <a:solidFill>
                        <a:srgbClr val="C9D8D4"/>
                      </a:solidFill>
                      <a:prstDash val="solid"/>
                      <a:round/>
                      <a:headEnd type="none" w="med" len="med"/>
                      <a:tailEnd type="none" w="med" len="med"/>
                    </a:lnL>
                    <a:lnR w="9525">
                      <a:solidFill>
                        <a:srgbClr val="C9D8D4"/>
                      </a:solidFill>
                      <a:prstDash val="solid"/>
                    </a:lnR>
                    <a:lnT w="9525" cap="flat" cmpd="sng" algn="ctr">
                      <a:solidFill>
                        <a:srgbClr val="C9D8D4"/>
                      </a:solidFill>
                      <a:prstDash val="solid"/>
                      <a:round/>
                      <a:headEnd type="none" w="med" len="med"/>
                      <a:tailEnd type="none" w="med" len="med"/>
                    </a:lnT>
                    <a:lnB w="9525">
                      <a:solidFill>
                        <a:srgbClr val="C9D8D4"/>
                      </a:solidFill>
                      <a:prstDash val="solid"/>
                    </a:lnB>
                    <a:solidFill>
                      <a:srgbClr val="F8FAF9"/>
                    </a:solidFill>
                  </a:tcPr>
                </a:tc>
              </a:tr>
            </a:tbl>
          </a:graphicData>
        </a:graphic>
      </p:graphicFrame>
      <p:sp>
        <p:nvSpPr>
          <p:cNvPr id="6" name="矩形: 圆角 5"/>
          <p:cNvSpPr>
            <a:spLocks noGrp="1"/>
          </p:cNvSpPr>
          <p:nvPr/>
        </p:nvSpPr>
        <p:spPr>
          <a:xfrm>
            <a:off x="609600" y="5524500"/>
            <a:ext cx="10972800" cy="590550"/>
          </a:xfrm>
          <a:prstGeom prst="roundRect">
            <a:avLst>
              <a:gd name="adj" fmla="val 19355"/>
            </a:avLst>
          </a:prstGeom>
          <a:solidFill>
            <a:srgbClr val="FFF2DD"/>
          </a:solidFill>
          <a:ln w="0">
            <a:noFill/>
            <a:prstDash val="solid"/>
          </a:ln>
        </p:spPr>
      </p:sp>
      <p:sp>
        <p:nvSpPr>
          <p:cNvPr id="7" name="矩形 6"/>
          <p:cNvSpPr>
            <a:spLocks noGrp="1"/>
          </p:cNvSpPr>
          <p:nvPr/>
        </p:nvSpPr>
        <p:spPr>
          <a:xfrm>
            <a:off x="838200" y="5648325"/>
            <a:ext cx="10515600" cy="342900"/>
          </a:xfrm>
          <a:prstGeom prst="rect">
            <a:avLst/>
          </a:prstGeom>
          <a:noFill/>
          <a:ln w="0">
            <a:noFill/>
            <a:prstDash val="solid"/>
          </a:ln>
        </p:spPr>
        <p:txBody>
          <a:bodyPr lIns="0" tIns="0" rIns="0" bIns="0" anchor="ctr">
            <a:normAutofit/>
          </a:bodyPr>
          <a:lstStyle>
            <a:defPPr algn="ctr">
              <a:defRPr sz="1500" b="1">
                <a:solidFill>
                  <a:srgbClr val="71470D"/>
                </a:solidFill>
                <a:latin typeface="Arial" panose="020B0604020202020204"/>
                <a:ea typeface="Arial" panose="020B0604020202020204"/>
                <a:cs typeface="Arial" panose="020B0604020202020204"/>
              </a:defRPr>
            </a:defPPr>
          </a:lstStyle>
          <a:p>
            <a:pPr algn="ctr">
              <a:lnSpc>
                <a:spcPct val="100000"/>
              </a:lnSpc>
              <a:buNone/>
              <a:defRPr sz="1500" b="1">
                <a:solidFill>
                  <a:srgbClr val="71470D"/>
                </a:solidFill>
                <a:latin typeface="Arial" panose="020B0604020202020204"/>
                <a:ea typeface="Arial" panose="020B0604020202020204"/>
                <a:cs typeface="Arial" panose="020B0604020202020204"/>
              </a:defRPr>
            </a:pPr>
            <a:r>
              <a:rPr lang="en-US" sz="1500" b="1">
                <a:solidFill>
                  <a:srgbClr val="71470D"/>
                </a:solidFill>
                <a:latin typeface="Arial" panose="020B0604020202020204"/>
                <a:ea typeface="Arial" panose="020B0604020202020204"/>
                <a:cs typeface="Arial" panose="020B0604020202020204"/>
              </a:rPr>
              <a:t>Pilot: Kowloon Tong F exit to Cornwall Street, with one simulated lift closure.</a:t>
            </a:r>
            <a:endParaRPr sz="1500" b="1">
              <a:solidFill>
                <a:srgbClr val="71470D"/>
              </a:solidFill>
              <a:latin typeface="Arial" panose="020B0604020202020204"/>
              <a:ea typeface="Arial" panose="020B0604020202020204"/>
              <a:cs typeface="Arial" panose="020B0604020202020204"/>
            </a:endParaRPr>
          </a:p>
        </p:txBody>
      </p:sp>
      <p:sp>
        <p:nvSpPr>
          <p:cNvPr id="8" name="矩形 7"/>
          <p:cNvSpPr>
            <a:spLocks noGrp="1"/>
          </p:cNvSpPr>
          <p:nvPr/>
        </p:nvSpPr>
        <p:spPr>
          <a:xfrm>
            <a:off x="609600" y="6515100"/>
            <a:ext cx="4762500" cy="190500"/>
          </a:xfrm>
          <a:prstGeom prst="rect">
            <a:avLst/>
          </a:prstGeom>
          <a:noFill/>
          <a:ln w="0">
            <a:noFill/>
            <a:prstDash val="solid"/>
          </a:ln>
        </p:spPr>
        <p:txBody>
          <a:bodyPr lIns="0" tIns="0" rIns="0" bIns="0" anchor="ctr">
            <a:normAutofit/>
          </a:bodyPr>
          <a:lstStyle>
            <a:defPPr algn="l">
              <a:defRPr sz="900" b="1">
                <a:solidFill>
                  <a:srgbClr val="6E827E"/>
                </a:solidFill>
                <a:latin typeface="Arial" panose="020B0604020202020204"/>
                <a:ea typeface="Arial" panose="020B0604020202020204"/>
                <a:cs typeface="Arial" panose="020B0604020202020204"/>
              </a:defRPr>
            </a:defPPr>
          </a:lstStyle>
          <a:p>
            <a:pPr algn="l">
              <a:lnSpc>
                <a:spcPct val="100000"/>
              </a:lnSpc>
              <a:buNone/>
              <a:defRPr sz="900" b="1">
                <a:solidFill>
                  <a:srgbClr val="6E827E"/>
                </a:solidFill>
                <a:latin typeface="Arial" panose="020B0604020202020204"/>
                <a:ea typeface="Arial" panose="020B0604020202020204"/>
                <a:cs typeface="Arial" panose="020B0604020202020204"/>
              </a:defRPr>
            </a:pPr>
            <a:r>
              <a:rPr lang="en-US" sz="900" b="1">
                <a:solidFill>
                  <a:srgbClr val="6E827E"/>
                </a:solidFill>
                <a:latin typeface="Arial" panose="020B0604020202020204"/>
                <a:ea typeface="Arial" panose="020B0604020202020204"/>
                <a:cs typeface="Arial" panose="020B0604020202020204"/>
              </a:rPr>
              <a:t>IMPLEMENTED WORKFLOWS / USER-PILOT MEASURES PENDING</a:t>
            </a:r>
            <a:endParaRPr sz="900" b="1">
              <a:solidFill>
                <a:srgbClr val="6E827E"/>
              </a:solidFill>
              <a:latin typeface="Arial" panose="020B0604020202020204"/>
              <a:ea typeface="Arial" panose="020B0604020202020204"/>
              <a:cs typeface="Arial" panose="020B0604020202020204"/>
            </a:endParaRPr>
          </a:p>
        </p:txBody>
      </p:sp>
      <p:sp>
        <p:nvSpPr>
          <p:cNvPr id="9" name="矩形 8"/>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0C8D80"/>
                </a:solidFill>
                <a:latin typeface="Arial" panose="020B0604020202020204"/>
                <a:ea typeface="Arial" panose="020B0604020202020204"/>
                <a:cs typeface="Arial" panose="020B0604020202020204"/>
              </a:defRPr>
            </a:defPPr>
          </a:lstStyle>
          <a:p>
            <a:pPr algn="r">
              <a:lnSpc>
                <a:spcPct val="100000"/>
              </a:lnSpc>
              <a:buNone/>
              <a:defRPr sz="900" b="1">
                <a:solidFill>
                  <a:srgbClr val="0C8D80"/>
                </a:solidFill>
                <a:latin typeface="Arial" panose="020B0604020202020204"/>
                <a:ea typeface="Arial" panose="020B0604020202020204"/>
                <a:cs typeface="Arial" panose="020B0604020202020204"/>
              </a:defRPr>
            </a:pPr>
            <a:r>
              <a:rPr lang="en-US" altLang="zh-CN" sz="900" b="1">
                <a:solidFill>
                  <a:srgbClr val="0C8D80"/>
                </a:solidFill>
                <a:latin typeface="Arial" panose="020B0604020202020204"/>
                <a:ea typeface="Arial" panose="020B0604020202020204"/>
                <a:cs typeface="Arial" panose="020B0604020202020204"/>
              </a:rPr>
              <a:t>09</a:t>
            </a:r>
            <a:endParaRPr sz="900" b="1">
              <a:solidFill>
                <a:srgbClr val="0C8D80"/>
              </a:solidFill>
              <a:latin typeface="Arial" panose="020B0604020202020204"/>
              <a:ea typeface="Arial" panose="020B0604020202020204"/>
              <a:cs typeface="Arial" panose="020B060402020202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2" name="直接连接符 1"/>
          <p:cNvSpPr>
            <a:spLocks noGrp="1"/>
          </p:cNvSpPr>
          <p:nvPr/>
        </p:nvSpPr>
        <p:spPr>
          <a:xfrm>
            <a:off x="1066800" y="542925"/>
            <a:ext cx="361950" cy="9525"/>
          </a:xfrm>
          <a:prstGeom prst="line">
            <a:avLst/>
          </a:prstGeom>
          <a:noFill/>
          <a:ln w="19050">
            <a:solidFill>
              <a:srgbClr val="0C8D80"/>
            </a:solidFill>
            <a:prstDash val="solid"/>
          </a:ln>
        </p:spPr>
      </p:sp>
      <p:sp>
        <p:nvSpPr>
          <p:cNvPr id="3" name="矩形 2"/>
          <p:cNvSpPr>
            <a:spLocks noGrp="1"/>
          </p:cNvSpPr>
          <p:nvPr/>
        </p:nvSpPr>
        <p:spPr>
          <a:xfrm>
            <a:off x="609600" y="752475"/>
            <a:ext cx="10572750" cy="552450"/>
          </a:xfrm>
          <a:prstGeom prst="rect">
            <a:avLst/>
          </a:prstGeom>
          <a:noFill/>
          <a:ln w="0">
            <a:noFill/>
            <a:prstDash val="solid"/>
          </a:ln>
        </p:spPr>
        <p:txBody>
          <a:bodyPr lIns="0" tIns="0" rIns="0" bIns="0" anchor="ctr">
            <a:normAutofit/>
          </a:bodyPr>
          <a:lstStyle>
            <a:defPPr algn="l">
              <a:defRPr sz="3000" b="1">
                <a:solidFill>
                  <a:srgbClr val="10322E"/>
                </a:solidFill>
                <a:latin typeface="Arial" panose="020B0604020202020204"/>
                <a:ea typeface="Arial" panose="020B0604020202020204"/>
                <a:cs typeface="Arial" panose="020B0604020202020204"/>
              </a:defRPr>
            </a:defPPr>
          </a:lstStyle>
          <a:p>
            <a:pPr algn="l">
              <a:lnSpc>
                <a:spcPct val="100000"/>
              </a:lnSpc>
              <a:buNone/>
              <a:defRPr sz="3000" b="1">
                <a:solidFill>
                  <a:srgbClr val="10322E"/>
                </a:solidFill>
                <a:latin typeface="Arial" panose="020B0604020202020204"/>
                <a:ea typeface="Arial" panose="020B0604020202020204"/>
                <a:cs typeface="Arial" panose="020B0604020202020204"/>
              </a:defRPr>
            </a:pPr>
            <a:r>
              <a:rPr sz="3000" b="1">
                <a:solidFill>
                  <a:srgbClr val="10322E"/>
                </a:solidFill>
                <a:latin typeface="Arial" panose="020B0604020202020204"/>
                <a:ea typeface="Arial" panose="020B0604020202020204"/>
                <a:cs typeface="Arial" panose="020B0604020202020204"/>
              </a:rPr>
              <a:t>Sustainable business model</a:t>
            </a:r>
            <a:endParaRPr sz="3000" b="1">
              <a:solidFill>
                <a:srgbClr val="10322E"/>
              </a:solidFill>
              <a:latin typeface="Arial" panose="020B0604020202020204"/>
              <a:ea typeface="Arial" panose="020B0604020202020204"/>
              <a:cs typeface="Arial" panose="020B0604020202020204"/>
            </a:endParaRPr>
          </a:p>
        </p:txBody>
      </p:sp>
      <p:sp>
        <p:nvSpPr>
          <p:cNvPr id="4" name="矩形 3"/>
          <p:cNvSpPr>
            <a:spLocks noGrp="1"/>
          </p:cNvSpPr>
          <p:nvPr/>
        </p:nvSpPr>
        <p:spPr>
          <a:xfrm>
            <a:off x="609600" y="1381125"/>
            <a:ext cx="10096500" cy="342900"/>
          </a:xfrm>
          <a:prstGeom prst="rect">
            <a:avLst/>
          </a:prstGeom>
          <a:noFill/>
          <a:ln w="0">
            <a:noFill/>
            <a:prstDash val="solid"/>
          </a:ln>
        </p:spPr>
        <p:txBody>
          <a:bodyPr wrap="square" lIns="0" tIns="0" rIns="0" bIns="0" anchor="t">
            <a:noAutofit/>
          </a:bodyPr>
          <a:lstStyle>
            <a:defPPr algn="l">
              <a:defRPr sz="1725" b="0">
                <a:solidFill>
                  <a:srgbClr val="5F716D"/>
                </a:solidFill>
                <a:latin typeface="Arial" panose="020B0604020202020204"/>
                <a:ea typeface="Arial" panose="020B0604020202020204"/>
                <a:cs typeface="Arial" panose="020B0604020202020204"/>
              </a:defRPr>
            </a:defPPr>
          </a:lstStyle>
          <a:p>
            <a:pPr>
              <a:lnSpc>
                <a:spcPct val="100000"/>
              </a:lnSpc>
              <a:buNone/>
              <a:defRPr sz="1725" b="0">
                <a:solidFill>
                  <a:srgbClr val="5F716D"/>
                </a:solidFill>
                <a:latin typeface="Arial" panose="020B0604020202020204"/>
                <a:ea typeface="Arial" panose="020B0604020202020204"/>
                <a:cs typeface="Arial" panose="020B0604020202020204"/>
              </a:defRPr>
            </a:pPr>
            <a:r>
              <a:rPr lang="en-US" sz="1725">
                <a:solidFill>
                  <a:srgbClr val="5F716D"/>
                </a:solidFill>
                <a:latin typeface="Arial" panose="020B0604020202020204" pitchFamily="34" charset="0"/>
                <a:ea typeface="Arial" panose="020B0604020202020204"/>
                <a:cs typeface="Arial" panose="020B0604020202020204"/>
              </a:rPr>
              <a:t>Users receive free access. Venues, public agencies and sponsored programmes can fund deployment</a:t>
            </a:r>
            <a:endParaRPr lang="en-US" sz="1725">
              <a:solidFill>
                <a:srgbClr val="5F716D"/>
              </a:solidFill>
              <a:latin typeface="Arial" panose="020B0604020202020204" pitchFamily="34" charset="0"/>
              <a:ea typeface="Arial" panose="020B0604020202020204"/>
              <a:cs typeface="Arial" panose="020B0604020202020204"/>
            </a:endParaRPr>
          </a:p>
          <a:p>
            <a:pPr>
              <a:lnSpc>
                <a:spcPct val="100000"/>
              </a:lnSpc>
              <a:buNone/>
              <a:defRPr sz="1725" b="0">
                <a:solidFill>
                  <a:srgbClr val="5F716D"/>
                </a:solidFill>
                <a:latin typeface="Arial" panose="020B0604020202020204"/>
                <a:ea typeface="Arial" panose="020B0604020202020204"/>
                <a:cs typeface="Arial" panose="020B0604020202020204"/>
              </a:defRPr>
            </a:pPr>
            <a:r>
              <a:rPr lang="en-US" sz="1725">
                <a:solidFill>
                  <a:srgbClr val="5F716D"/>
                </a:solidFill>
                <a:latin typeface="Arial" panose="020B0604020202020204" pitchFamily="34" charset="0"/>
                <a:ea typeface="Arial" panose="020B0604020202020204"/>
                <a:cs typeface="Arial" panose="020B0604020202020204"/>
              </a:rPr>
              <a:t>and support.</a:t>
            </a:r>
            <a:endParaRPr sz="1725">
              <a:solidFill>
                <a:srgbClr val="5F716D"/>
              </a:solidFill>
              <a:latin typeface="Arial" panose="020B0604020202020204" pitchFamily="34" charset="0"/>
              <a:ea typeface="Arial" panose="020B0604020202020204"/>
              <a:cs typeface="Arial" panose="020B0604020202020204"/>
            </a:endParaRPr>
          </a:p>
        </p:txBody>
      </p:sp>
      <p:sp>
        <p:nvSpPr>
          <p:cNvPr id="19" name="矩形 18"/>
          <p:cNvSpPr>
            <a:spLocks noGrp="1"/>
          </p:cNvSpPr>
          <p:nvPr/>
        </p:nvSpPr>
        <p:spPr>
          <a:xfrm>
            <a:off x="609600" y="6515100"/>
            <a:ext cx="4762500" cy="190500"/>
          </a:xfrm>
          <a:prstGeom prst="rect">
            <a:avLst/>
          </a:prstGeom>
          <a:noFill/>
          <a:ln w="0">
            <a:noFill/>
            <a:prstDash val="solid"/>
          </a:ln>
        </p:spPr>
        <p:txBody>
          <a:bodyPr wrap="square" lIns="0" tIns="0" rIns="0" bIns="0" anchor="ctr">
            <a:noAutofit/>
          </a:bodyPr>
          <a:lstStyle>
            <a:defPPr algn="l">
              <a:defRPr sz="900" b="1">
                <a:solidFill>
                  <a:srgbClr val="6E827E"/>
                </a:solidFill>
                <a:latin typeface="Arial" panose="020B0604020202020204"/>
                <a:ea typeface="Arial" panose="020B0604020202020204"/>
                <a:cs typeface="Arial" panose="020B0604020202020204"/>
              </a:defRPr>
            </a:defPPr>
          </a:lstStyle>
          <a:p>
            <a:pPr>
              <a:lnSpc>
                <a:spcPct val="100000"/>
              </a:lnSpc>
              <a:buNone/>
              <a:defRPr sz="900" b="1">
                <a:solidFill>
                  <a:srgbClr val="6E827E"/>
                </a:solidFill>
                <a:latin typeface="Arial" panose="020B0604020202020204"/>
                <a:ea typeface="Arial" panose="020B0604020202020204"/>
                <a:cs typeface="Arial" panose="020B0604020202020204"/>
              </a:defRPr>
            </a:pPr>
            <a:r>
              <a:rPr lang="en-US" sz="900" b="1">
                <a:solidFill>
                  <a:srgbClr val="6E827E"/>
                </a:solidFill>
                <a:latin typeface="Arial" panose="020B0604020202020204" pitchFamily="34" charset="0"/>
                <a:ea typeface="Arial" panose="020B0604020202020204"/>
                <a:cs typeface="Arial" panose="020B0604020202020204"/>
              </a:rPr>
              <a:t>B2B2C / B2G / NGO-SPONSORED ACCESS</a:t>
            </a:r>
            <a:endParaRPr sz="900" b="1">
              <a:solidFill>
                <a:srgbClr val="6E827E"/>
              </a:solidFill>
              <a:latin typeface="Arial" panose="020B0604020202020204" pitchFamily="34" charset="0"/>
              <a:ea typeface="Arial" panose="020B0604020202020204"/>
              <a:cs typeface="Arial" panose="020B0604020202020204"/>
            </a:endParaRPr>
          </a:p>
        </p:txBody>
      </p:sp>
      <p:sp>
        <p:nvSpPr>
          <p:cNvPr id="20" name="矩形 19"/>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0C8D80"/>
                </a:solidFill>
                <a:latin typeface="Arial" panose="020B0604020202020204"/>
                <a:ea typeface="Arial" panose="020B0604020202020204"/>
                <a:cs typeface="Arial" panose="020B0604020202020204"/>
              </a:defRPr>
            </a:defPPr>
          </a:lstStyle>
          <a:p>
            <a:pPr algn="r">
              <a:lnSpc>
                <a:spcPct val="100000"/>
              </a:lnSpc>
              <a:buNone/>
              <a:defRPr sz="900" b="1">
                <a:solidFill>
                  <a:srgbClr val="0C8D80"/>
                </a:solidFill>
                <a:latin typeface="Arial" panose="020B0604020202020204"/>
                <a:ea typeface="Arial" panose="020B0604020202020204"/>
                <a:cs typeface="Arial" panose="020B0604020202020204"/>
              </a:defRPr>
            </a:pPr>
            <a:r>
              <a:rPr lang="en-US" altLang="zh-CN" sz="900" b="1">
                <a:solidFill>
                  <a:srgbClr val="0C8D80"/>
                </a:solidFill>
                <a:latin typeface="Arial" panose="020B0604020202020204"/>
                <a:ea typeface="Arial" panose="020B0604020202020204"/>
                <a:cs typeface="Arial" panose="020B0604020202020204"/>
              </a:rPr>
              <a:t>10</a:t>
            </a:r>
            <a:endParaRPr sz="900" b="1">
              <a:solidFill>
                <a:srgbClr val="0C8D80"/>
              </a:solidFill>
              <a:latin typeface="Arial" panose="020B0604020202020204"/>
              <a:ea typeface="Arial" panose="020B0604020202020204"/>
              <a:cs typeface="Arial" panose="020B0604020202020204"/>
            </a:endParaRPr>
          </a:p>
        </p:txBody>
      </p:sp>
      <p:sp>
        <p:nvSpPr>
          <p:cNvPr id="21" name="Stakeholder USERS"/>
          <p:cNvSpPr/>
          <p:nvPr/>
        </p:nvSpPr>
        <p:spPr>
          <a:xfrm>
            <a:off x="609600" y="2095500"/>
            <a:ext cx="2428875" cy="2762250"/>
          </a:xfrm>
          <a:prstGeom prst="roundRect">
            <a:avLst/>
          </a:prstGeom>
          <a:solidFill>
            <a:srgbClr val="EEF7F4"/>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Model USERS"/>
          <p:cNvSpPr txBox="1"/>
          <p:nvPr/>
        </p:nvSpPr>
        <p:spPr>
          <a:xfrm>
            <a:off x="819150" y="2324100"/>
            <a:ext cx="2009775" cy="276999"/>
          </a:xfrm>
          <a:prstGeom prst="rect">
            <a:avLst/>
          </a:prstGeom>
          <a:noFill/>
        </p:spPr>
        <p:txBody>
          <a:bodyPr vert="horz" wrap="square" lIns="0" tIns="0" rIns="0" bIns="0" rtlCol="0">
            <a:noAutofit/>
          </a:bodyPr>
          <a:lstStyle/>
          <a:p>
            <a:r>
              <a:rPr lang="en-US" altLang="zh-CN" sz="900" b="1">
                <a:solidFill>
                  <a:srgbClr val="0C8D80"/>
                </a:solidFill>
                <a:latin typeface="Arial" panose="020B0604020202020204" pitchFamily="34" charset="0"/>
              </a:rPr>
              <a:t>B2C</a:t>
            </a:r>
            <a:endParaRPr lang="zh-CN" altLang="en-US" sz="900" b="1">
              <a:solidFill>
                <a:srgbClr val="0C8D80"/>
              </a:solidFill>
              <a:latin typeface="Arial" panose="020B0604020202020204" pitchFamily="34" charset="0"/>
            </a:endParaRPr>
          </a:p>
        </p:txBody>
      </p:sp>
      <p:sp>
        <p:nvSpPr>
          <p:cNvPr id="23" name="Title USERS"/>
          <p:cNvSpPr txBox="1"/>
          <p:nvPr/>
        </p:nvSpPr>
        <p:spPr>
          <a:xfrm>
            <a:off x="819150" y="2609850"/>
            <a:ext cx="2009775" cy="276999"/>
          </a:xfrm>
          <a:prstGeom prst="rect">
            <a:avLst/>
          </a:prstGeom>
          <a:noFill/>
        </p:spPr>
        <p:txBody>
          <a:bodyPr vert="horz" wrap="square" lIns="0" tIns="0" rIns="0" bIns="0" rtlCol="0">
            <a:noAutofit/>
          </a:bodyPr>
          <a:lstStyle/>
          <a:p>
            <a:r>
              <a:rPr lang="en-US" altLang="zh-CN" sz="1500" b="1">
                <a:solidFill>
                  <a:srgbClr val="0C8D80"/>
                </a:solidFill>
                <a:latin typeface="Arial" panose="020B0604020202020204" pitchFamily="34" charset="0"/>
              </a:rPr>
              <a:t>USERS</a:t>
            </a:r>
            <a:endParaRPr lang="zh-CN" altLang="en-US" sz="1500" b="1">
              <a:solidFill>
                <a:srgbClr val="0C8D80"/>
              </a:solidFill>
              <a:latin typeface="Arial" panose="020B0604020202020204" pitchFamily="34" charset="0"/>
            </a:endParaRPr>
          </a:p>
        </p:txBody>
      </p:sp>
      <p:sp>
        <p:nvSpPr>
          <p:cNvPr id="24" name="Body USERS"/>
          <p:cNvSpPr txBox="1"/>
          <p:nvPr/>
        </p:nvSpPr>
        <p:spPr>
          <a:xfrm>
            <a:off x="819150" y="3067050"/>
            <a:ext cx="2009775" cy="1384995"/>
          </a:xfrm>
          <a:prstGeom prst="rect">
            <a:avLst/>
          </a:prstGeom>
          <a:noFill/>
        </p:spPr>
        <p:txBody>
          <a:bodyPr vert="horz" wrap="square" lIns="0" tIns="0" rIns="0" bIns="0" rtlCol="0">
            <a:noAutofit/>
          </a:bodyPr>
          <a:lstStyle/>
          <a:p>
            <a:r>
              <a:rPr lang="en-US" altLang="zh-CN" sz="1200">
                <a:solidFill>
                  <a:srgbClr val="10322E"/>
                </a:solidFill>
                <a:latin typeface="Arial" panose="020B0604020202020204" pitchFamily="34" charset="0"/>
              </a:rPr>
              <a:t>Free access</a:t>
            </a:r>
            <a:endParaRPr lang="en-US" altLang="zh-CN" sz="1200">
              <a:solidFill>
                <a:srgbClr val="10322E"/>
              </a:solidFill>
              <a:latin typeface="Arial" panose="020B0604020202020204" pitchFamily="34" charset="0"/>
            </a:endParaRPr>
          </a:p>
          <a:p>
            <a:r>
              <a:rPr lang="en-US" altLang="zh-CN" sz="1200">
                <a:solidFill>
                  <a:srgbClr val="10322E"/>
                </a:solidFill>
                <a:latin typeface="Arial" panose="020B0604020202020204" pitchFamily="34" charset="0"/>
              </a:rPr>
              <a:t>Personalised journey planning</a:t>
            </a:r>
            <a:endParaRPr lang="en-US" altLang="zh-CN" sz="1200">
              <a:solidFill>
                <a:srgbClr val="10322E"/>
              </a:solidFill>
              <a:latin typeface="Arial" panose="020B0604020202020204" pitchFamily="34" charset="0"/>
            </a:endParaRPr>
          </a:p>
          <a:p>
            <a:r>
              <a:rPr lang="en-US" altLang="zh-CN" sz="1200">
                <a:solidFill>
                  <a:srgbClr val="10322E"/>
                </a:solidFill>
                <a:latin typeface="Arial" panose="020B0604020202020204" pitchFamily="34" charset="0"/>
              </a:rPr>
              <a:t>Report barriers for review</a:t>
            </a:r>
            <a:endParaRPr lang="zh-CN" altLang="en-US" sz="1200">
              <a:solidFill>
                <a:srgbClr val="10322E"/>
              </a:solidFill>
              <a:latin typeface="Arial" panose="020B0604020202020204" pitchFamily="34" charset="0"/>
            </a:endParaRPr>
          </a:p>
        </p:txBody>
      </p:sp>
      <p:sp>
        <p:nvSpPr>
          <p:cNvPr id="25" name="Stakeholder VENUE PARTNERS"/>
          <p:cNvSpPr/>
          <p:nvPr/>
        </p:nvSpPr>
        <p:spPr>
          <a:xfrm>
            <a:off x="3305175" y="2095500"/>
            <a:ext cx="2428875" cy="2762250"/>
          </a:xfrm>
          <a:prstGeom prst="roundRect">
            <a:avLst/>
          </a:prstGeom>
          <a:solidFill>
            <a:srgbClr val="10322E"/>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Model VENUE PARTNERS"/>
          <p:cNvSpPr txBox="1"/>
          <p:nvPr/>
        </p:nvSpPr>
        <p:spPr>
          <a:xfrm>
            <a:off x="3514725" y="2324100"/>
            <a:ext cx="2009775" cy="276999"/>
          </a:xfrm>
          <a:prstGeom prst="rect">
            <a:avLst/>
          </a:prstGeom>
          <a:noFill/>
        </p:spPr>
        <p:txBody>
          <a:bodyPr vert="horz" wrap="square" lIns="0" tIns="0" rIns="0" bIns="0" rtlCol="0">
            <a:noAutofit/>
          </a:bodyPr>
          <a:lstStyle/>
          <a:p>
            <a:r>
              <a:rPr lang="en-US" altLang="zh-CN" sz="900" b="1">
                <a:solidFill>
                  <a:srgbClr val="A9E5D2"/>
                </a:solidFill>
                <a:latin typeface="Arial" panose="020B0604020202020204" pitchFamily="34" charset="0"/>
              </a:rPr>
              <a:t>B2B</a:t>
            </a:r>
            <a:endParaRPr lang="zh-CN" altLang="en-US" sz="900" b="1">
              <a:solidFill>
                <a:srgbClr val="A9E5D2"/>
              </a:solidFill>
              <a:latin typeface="Arial" panose="020B0604020202020204" pitchFamily="34" charset="0"/>
            </a:endParaRPr>
          </a:p>
        </p:txBody>
      </p:sp>
      <p:sp>
        <p:nvSpPr>
          <p:cNvPr id="27" name="Title VENUE PARTNERS"/>
          <p:cNvSpPr txBox="1"/>
          <p:nvPr/>
        </p:nvSpPr>
        <p:spPr>
          <a:xfrm>
            <a:off x="3514725" y="2609850"/>
            <a:ext cx="2009775" cy="276999"/>
          </a:xfrm>
          <a:prstGeom prst="rect">
            <a:avLst/>
          </a:prstGeom>
          <a:noFill/>
        </p:spPr>
        <p:txBody>
          <a:bodyPr vert="horz" wrap="square" lIns="0" tIns="0" rIns="0" bIns="0" rtlCol="0">
            <a:noAutofit/>
          </a:bodyPr>
          <a:lstStyle/>
          <a:p>
            <a:r>
              <a:rPr lang="en-US" altLang="zh-CN" sz="1500" b="1">
                <a:solidFill>
                  <a:srgbClr val="A9E5D2"/>
                </a:solidFill>
                <a:latin typeface="Arial" panose="020B0604020202020204" pitchFamily="34" charset="0"/>
              </a:rPr>
              <a:t>VENUE PARTNERS</a:t>
            </a:r>
            <a:endParaRPr lang="zh-CN" altLang="en-US" sz="1500" b="1">
              <a:solidFill>
                <a:srgbClr val="A9E5D2"/>
              </a:solidFill>
              <a:latin typeface="Arial" panose="020B0604020202020204" pitchFamily="34" charset="0"/>
            </a:endParaRPr>
          </a:p>
        </p:txBody>
      </p:sp>
      <p:sp>
        <p:nvSpPr>
          <p:cNvPr id="28" name="Body VENUE PARTNERS"/>
          <p:cNvSpPr txBox="1"/>
          <p:nvPr/>
        </p:nvSpPr>
        <p:spPr>
          <a:xfrm>
            <a:off x="3514725" y="3067050"/>
            <a:ext cx="2009775" cy="1661993"/>
          </a:xfrm>
          <a:prstGeom prst="rect">
            <a:avLst/>
          </a:prstGeom>
          <a:noFill/>
        </p:spPr>
        <p:txBody>
          <a:bodyPr vert="horz" wrap="square" lIns="0" tIns="0" rIns="0" bIns="0" rtlCol="0">
            <a:noAutofit/>
          </a:bodyPr>
          <a:lstStyle/>
          <a:p>
            <a:r>
              <a:rPr lang="en-US" altLang="zh-CN" sz="1200">
                <a:solidFill>
                  <a:srgbClr val="FFFFFF"/>
                </a:solidFill>
                <a:latin typeface="Arial" panose="020B0604020202020204" pitchFamily="34" charset="0"/>
              </a:rPr>
              <a:t>Shopping centres, campuses, hospitals and transport hubs</a:t>
            </a:r>
            <a:endParaRPr lang="en-US" altLang="zh-CN" sz="1200">
              <a:solidFill>
                <a:srgbClr val="FFFFFF"/>
              </a:solidFill>
              <a:latin typeface="Arial" panose="020B0604020202020204" pitchFamily="34" charset="0"/>
            </a:endParaRPr>
          </a:p>
          <a:p>
            <a:r>
              <a:rPr lang="en-US" altLang="zh-CN" sz="1200">
                <a:solidFill>
                  <a:srgbClr val="FFFFFF"/>
                </a:solidFill>
                <a:latin typeface="Arial" panose="020B0604020202020204" pitchFamily="34" charset="0"/>
              </a:rPr>
              <a:t>Setup and service support</a:t>
            </a:r>
            <a:endParaRPr lang="zh-CN" altLang="en-US" sz="1200">
              <a:solidFill>
                <a:srgbClr val="FFFFFF"/>
              </a:solidFill>
              <a:latin typeface="Arial" panose="020B0604020202020204" pitchFamily="34" charset="0"/>
            </a:endParaRPr>
          </a:p>
        </p:txBody>
      </p:sp>
      <p:sp>
        <p:nvSpPr>
          <p:cNvPr id="29" name="Stakeholder GOVERNMENT"/>
          <p:cNvSpPr/>
          <p:nvPr/>
        </p:nvSpPr>
        <p:spPr>
          <a:xfrm>
            <a:off x="6000750" y="2095500"/>
            <a:ext cx="2428875" cy="2762250"/>
          </a:xfrm>
          <a:prstGeom prst="roundRect">
            <a:avLst/>
          </a:prstGeom>
          <a:solidFill>
            <a:srgbClr val="E1F3ED"/>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Model GOVERNMENT"/>
          <p:cNvSpPr txBox="1"/>
          <p:nvPr/>
        </p:nvSpPr>
        <p:spPr>
          <a:xfrm>
            <a:off x="6210300" y="2324100"/>
            <a:ext cx="2009775" cy="276999"/>
          </a:xfrm>
          <a:prstGeom prst="rect">
            <a:avLst/>
          </a:prstGeom>
          <a:noFill/>
        </p:spPr>
        <p:txBody>
          <a:bodyPr vert="horz" wrap="square" lIns="0" tIns="0" rIns="0" bIns="0" rtlCol="0">
            <a:noAutofit/>
          </a:bodyPr>
          <a:lstStyle/>
          <a:p>
            <a:r>
              <a:rPr lang="en-US" altLang="zh-CN" sz="900" b="1">
                <a:solidFill>
                  <a:srgbClr val="0C8D80"/>
                </a:solidFill>
                <a:latin typeface="Arial" panose="020B0604020202020204" pitchFamily="34" charset="0"/>
              </a:rPr>
              <a:t>B2G</a:t>
            </a:r>
            <a:endParaRPr lang="zh-CN" altLang="en-US" sz="900" b="1">
              <a:solidFill>
                <a:srgbClr val="0C8D80"/>
              </a:solidFill>
              <a:latin typeface="Arial" panose="020B0604020202020204" pitchFamily="34" charset="0"/>
            </a:endParaRPr>
          </a:p>
        </p:txBody>
      </p:sp>
      <p:sp>
        <p:nvSpPr>
          <p:cNvPr id="31" name="Title GOVERNMENT"/>
          <p:cNvSpPr txBox="1"/>
          <p:nvPr/>
        </p:nvSpPr>
        <p:spPr>
          <a:xfrm>
            <a:off x="6210300" y="2609850"/>
            <a:ext cx="2009775" cy="276999"/>
          </a:xfrm>
          <a:prstGeom prst="rect">
            <a:avLst/>
          </a:prstGeom>
          <a:noFill/>
        </p:spPr>
        <p:txBody>
          <a:bodyPr vert="horz" wrap="square" lIns="0" tIns="0" rIns="0" bIns="0" rtlCol="0">
            <a:noAutofit/>
          </a:bodyPr>
          <a:lstStyle/>
          <a:p>
            <a:r>
              <a:rPr lang="en-US" altLang="zh-CN" sz="1500" b="1">
                <a:solidFill>
                  <a:srgbClr val="0C8D80"/>
                </a:solidFill>
                <a:latin typeface="Arial" panose="020B0604020202020204" pitchFamily="34" charset="0"/>
              </a:rPr>
              <a:t>GOVERNMENT</a:t>
            </a:r>
            <a:endParaRPr lang="zh-CN" altLang="en-US" sz="1500" b="1">
              <a:solidFill>
                <a:srgbClr val="0C8D80"/>
              </a:solidFill>
              <a:latin typeface="Arial" panose="020B0604020202020204" pitchFamily="34" charset="0"/>
            </a:endParaRPr>
          </a:p>
        </p:txBody>
      </p:sp>
      <p:sp>
        <p:nvSpPr>
          <p:cNvPr id="32" name="Body GOVERNMENT"/>
          <p:cNvSpPr txBox="1"/>
          <p:nvPr/>
        </p:nvSpPr>
        <p:spPr>
          <a:xfrm>
            <a:off x="6210300" y="3067050"/>
            <a:ext cx="2009775" cy="2215991"/>
          </a:xfrm>
          <a:prstGeom prst="rect">
            <a:avLst/>
          </a:prstGeom>
          <a:noFill/>
        </p:spPr>
        <p:txBody>
          <a:bodyPr vert="horz" wrap="square" lIns="0" tIns="0" rIns="0" bIns="0" rtlCol="0">
            <a:noAutofit/>
          </a:bodyPr>
          <a:lstStyle/>
          <a:p>
            <a:r>
              <a:rPr lang="en-US" altLang="zh-CN" sz="1200">
                <a:solidFill>
                  <a:srgbClr val="10322E"/>
                </a:solidFill>
                <a:latin typeface="Arial" panose="020B0604020202020204" pitchFamily="34" charset="0"/>
              </a:rPr>
              <a:t>Accessible public services</a:t>
            </a:r>
            <a:endParaRPr lang="en-US" altLang="zh-CN" sz="1200">
              <a:solidFill>
                <a:srgbClr val="10322E"/>
              </a:solidFill>
              <a:latin typeface="Arial" panose="020B0604020202020204" pitchFamily="34" charset="0"/>
            </a:endParaRPr>
          </a:p>
          <a:p>
            <a:r>
              <a:rPr lang="en-US" altLang="zh-CN" sz="1200">
                <a:solidFill>
                  <a:srgbClr val="10322E"/>
                </a:solidFill>
                <a:latin typeface="Arial" panose="020B0604020202020204" pitchFamily="34" charset="0"/>
              </a:rPr>
              <a:t>Cross-venue standards</a:t>
            </a:r>
            <a:endParaRPr lang="en-US" altLang="zh-CN" sz="1200">
              <a:solidFill>
                <a:srgbClr val="10322E"/>
              </a:solidFill>
              <a:latin typeface="Arial" panose="020B0604020202020204" pitchFamily="34" charset="0"/>
            </a:endParaRPr>
          </a:p>
          <a:p>
            <a:r>
              <a:rPr lang="en-US" altLang="zh-CN" sz="1200">
                <a:solidFill>
                  <a:srgbClr val="10322E"/>
                </a:solidFill>
                <a:latin typeface="Arial" panose="020B0604020202020204" pitchFamily="34" charset="0"/>
              </a:rPr>
              <a:t>District route coverage</a:t>
            </a:r>
            <a:endParaRPr lang="en-US" altLang="zh-CN" sz="1200">
              <a:solidFill>
                <a:srgbClr val="10322E"/>
              </a:solidFill>
              <a:latin typeface="Arial" panose="020B0604020202020204" pitchFamily="34" charset="0"/>
            </a:endParaRPr>
          </a:p>
          <a:p>
            <a:r>
              <a:rPr lang="en-US" altLang="zh-CN" sz="1200">
                <a:solidFill>
                  <a:srgbClr val="10322E"/>
                </a:solidFill>
                <a:latin typeface="Arial" panose="020B0604020202020204" pitchFamily="34" charset="0"/>
              </a:rPr>
              <a:t>Procurement or grants</a:t>
            </a:r>
            <a:endParaRPr lang="zh-CN" altLang="en-US" sz="1200">
              <a:solidFill>
                <a:srgbClr val="10322E"/>
              </a:solidFill>
              <a:latin typeface="Arial" panose="020B0604020202020204" pitchFamily="34" charset="0"/>
            </a:endParaRPr>
          </a:p>
        </p:txBody>
      </p:sp>
      <p:sp>
        <p:nvSpPr>
          <p:cNvPr id="33" name="Stakeholder NGOS &amp; CHARITIES"/>
          <p:cNvSpPr/>
          <p:nvPr/>
        </p:nvSpPr>
        <p:spPr>
          <a:xfrm>
            <a:off x="8696325" y="2095500"/>
            <a:ext cx="2428875" cy="2762250"/>
          </a:xfrm>
          <a:prstGeom prst="roundRect">
            <a:avLst/>
          </a:prstGeom>
          <a:solidFill>
            <a:srgbClr val="F7F1E5"/>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Model NGOS &amp; CHARITIES"/>
          <p:cNvSpPr txBox="1"/>
          <p:nvPr/>
        </p:nvSpPr>
        <p:spPr>
          <a:xfrm>
            <a:off x="8905875" y="2324100"/>
            <a:ext cx="2009775" cy="553998"/>
          </a:xfrm>
          <a:prstGeom prst="rect">
            <a:avLst/>
          </a:prstGeom>
          <a:noFill/>
        </p:spPr>
        <p:txBody>
          <a:bodyPr vert="horz" wrap="square" lIns="0" tIns="0" rIns="0" bIns="0" rtlCol="0">
            <a:noAutofit/>
          </a:bodyPr>
          <a:lstStyle/>
          <a:p>
            <a:r>
              <a:rPr lang="en-US" altLang="zh-CN" sz="900" b="1">
                <a:solidFill>
                  <a:srgbClr val="F47C2D"/>
                </a:solidFill>
                <a:latin typeface="Arial" panose="020B0604020202020204" pitchFamily="34" charset="0"/>
              </a:rPr>
              <a:t>SPONSORED ACCESS</a:t>
            </a:r>
            <a:endParaRPr lang="zh-CN" altLang="en-US" sz="900" b="1">
              <a:solidFill>
                <a:srgbClr val="F47C2D"/>
              </a:solidFill>
              <a:latin typeface="Arial" panose="020B0604020202020204" pitchFamily="34" charset="0"/>
            </a:endParaRPr>
          </a:p>
        </p:txBody>
      </p:sp>
      <p:sp>
        <p:nvSpPr>
          <p:cNvPr id="35" name="Title NGOS &amp; CHARITIES"/>
          <p:cNvSpPr txBox="1"/>
          <p:nvPr/>
        </p:nvSpPr>
        <p:spPr>
          <a:xfrm>
            <a:off x="8905875" y="2609850"/>
            <a:ext cx="2009775" cy="276999"/>
          </a:xfrm>
          <a:prstGeom prst="rect">
            <a:avLst/>
          </a:prstGeom>
          <a:noFill/>
        </p:spPr>
        <p:txBody>
          <a:bodyPr vert="horz" wrap="square" lIns="0" tIns="0" rIns="0" bIns="0" rtlCol="0">
            <a:noAutofit/>
          </a:bodyPr>
          <a:lstStyle/>
          <a:p>
            <a:r>
              <a:rPr lang="en-US" altLang="zh-CN" sz="1500" b="1">
                <a:solidFill>
                  <a:srgbClr val="F47C2D"/>
                </a:solidFill>
                <a:latin typeface="Arial" panose="020B0604020202020204" pitchFamily="34" charset="0"/>
              </a:rPr>
              <a:t>NGOS &amp; CHARITIES</a:t>
            </a:r>
            <a:endParaRPr lang="zh-CN" altLang="en-US" sz="1500" b="1">
              <a:solidFill>
                <a:srgbClr val="F47C2D"/>
              </a:solidFill>
              <a:latin typeface="Arial" panose="020B0604020202020204" pitchFamily="34" charset="0"/>
            </a:endParaRPr>
          </a:p>
        </p:txBody>
      </p:sp>
      <p:sp>
        <p:nvSpPr>
          <p:cNvPr id="36" name="Body NGOS &amp; CHARITIES"/>
          <p:cNvSpPr txBox="1"/>
          <p:nvPr/>
        </p:nvSpPr>
        <p:spPr>
          <a:xfrm>
            <a:off x="8905875" y="3067050"/>
            <a:ext cx="2009775" cy="1938992"/>
          </a:xfrm>
          <a:prstGeom prst="rect">
            <a:avLst/>
          </a:prstGeom>
          <a:noFill/>
        </p:spPr>
        <p:txBody>
          <a:bodyPr vert="horz" wrap="square" lIns="0" tIns="0" rIns="0" bIns="0" rtlCol="0">
            <a:noAutofit/>
          </a:bodyPr>
          <a:lstStyle/>
          <a:p>
            <a:r>
              <a:rPr lang="en-US" altLang="zh-CN" sz="1200">
                <a:solidFill>
                  <a:srgbClr val="10322E"/>
                </a:solidFill>
                <a:latin typeface="Arial" panose="020B0604020202020204" pitchFamily="34" charset="0"/>
              </a:rPr>
              <a:t>Sponsor access programmes</a:t>
            </a:r>
            <a:endParaRPr lang="en-US" altLang="zh-CN" sz="1200">
              <a:solidFill>
                <a:srgbClr val="10322E"/>
              </a:solidFill>
              <a:latin typeface="Arial" panose="020B0604020202020204" pitchFamily="34" charset="0"/>
            </a:endParaRPr>
          </a:p>
          <a:p>
            <a:r>
              <a:rPr lang="en-US" altLang="zh-CN" sz="1200">
                <a:solidFill>
                  <a:srgbClr val="10322E"/>
                </a:solidFill>
                <a:latin typeface="Arial" panose="020B0604020202020204" pitchFamily="34" charset="0"/>
              </a:rPr>
              <a:t>Recruit target users</a:t>
            </a:r>
            <a:endParaRPr lang="en-US" altLang="zh-CN" sz="1200">
              <a:solidFill>
                <a:srgbClr val="10322E"/>
              </a:solidFill>
              <a:latin typeface="Arial" panose="020B0604020202020204" pitchFamily="34" charset="0"/>
            </a:endParaRPr>
          </a:p>
          <a:p>
            <a:r>
              <a:rPr lang="en-US" altLang="zh-CN" sz="1200">
                <a:solidFill>
                  <a:srgbClr val="10322E"/>
                </a:solidFill>
                <a:latin typeface="Arial" panose="020B0604020202020204" pitchFamily="34" charset="0"/>
              </a:rPr>
              <a:t>Co-design and outreach</a:t>
            </a:r>
            <a:endParaRPr lang="en-US" altLang="zh-CN" sz="1200">
              <a:solidFill>
                <a:srgbClr val="10322E"/>
              </a:solidFill>
              <a:latin typeface="Arial" panose="020B0604020202020204" pitchFamily="34" charset="0"/>
            </a:endParaRPr>
          </a:p>
          <a:p>
            <a:r>
              <a:rPr lang="en-US" altLang="zh-CN" sz="1200">
                <a:solidFill>
                  <a:srgbClr val="10322E"/>
                </a:solidFill>
                <a:latin typeface="Arial" panose="020B0604020202020204" pitchFamily="34" charset="0"/>
              </a:rPr>
              <a:t>Community feedback</a:t>
            </a:r>
            <a:endParaRPr lang="zh-CN" altLang="en-US" sz="1200">
              <a:solidFill>
                <a:srgbClr val="10322E"/>
              </a:solidFill>
              <a:latin typeface="Arial" panose="020B0604020202020204" pitchFamily="34" charset="0"/>
            </a:endParaRPr>
          </a:p>
        </p:txBody>
      </p:sp>
      <p:sp>
        <p:nvSpPr>
          <p:cNvPr id="37" name="Funding logic label"/>
          <p:cNvSpPr txBox="1"/>
          <p:nvPr/>
        </p:nvSpPr>
        <p:spPr>
          <a:xfrm>
            <a:off x="609600" y="5162550"/>
            <a:ext cx="1714500" cy="276999"/>
          </a:xfrm>
          <a:prstGeom prst="rect">
            <a:avLst/>
          </a:prstGeom>
          <a:noFill/>
        </p:spPr>
        <p:txBody>
          <a:bodyPr vert="horz" wrap="square" lIns="0" tIns="0" rIns="0" bIns="0" rtlCol="0">
            <a:noAutofit/>
          </a:bodyPr>
          <a:lstStyle/>
          <a:p>
            <a:r>
              <a:rPr lang="en-US" altLang="zh-CN" sz="1275" b="1">
                <a:solidFill>
                  <a:srgbClr val="0C8D80"/>
                </a:solidFill>
                <a:latin typeface="Arial" panose="020B0604020202020204" pitchFamily="34" charset="0"/>
              </a:rPr>
              <a:t>Funding logic</a:t>
            </a:r>
            <a:endParaRPr lang="zh-CN" altLang="en-US" sz="1275" b="1">
              <a:solidFill>
                <a:srgbClr val="0C8D80"/>
              </a:solidFill>
              <a:latin typeface="Arial" panose="020B0604020202020204" pitchFamily="34" charset="0"/>
            </a:endParaRPr>
          </a:p>
        </p:txBody>
      </p:sp>
      <p:sp>
        <p:nvSpPr>
          <p:cNvPr id="38" name="Funding logic statement"/>
          <p:cNvSpPr txBox="1"/>
          <p:nvPr/>
        </p:nvSpPr>
        <p:spPr>
          <a:xfrm>
            <a:off x="2381250" y="5095875"/>
            <a:ext cx="8858250" cy="553998"/>
          </a:xfrm>
          <a:prstGeom prst="rect">
            <a:avLst/>
          </a:prstGeom>
          <a:noFill/>
        </p:spPr>
        <p:txBody>
          <a:bodyPr vert="horz" wrap="square" lIns="0" tIns="0" rIns="0" bIns="0" rtlCol="0">
            <a:noAutofit/>
          </a:bodyPr>
          <a:lstStyle/>
          <a:p>
            <a:r>
              <a:rPr lang="en-US" altLang="zh-CN" sz="1425" b="1">
                <a:solidFill>
                  <a:srgbClr val="10322E"/>
                </a:solidFill>
                <a:latin typeface="Arial" panose="020B0604020202020204" pitchFamily="34" charset="0"/>
              </a:rPr>
              <a:t>Venue licences, public projects and charity-sponsored programmes fund route setup, verification and service support.</a:t>
            </a:r>
            <a:endParaRPr lang="zh-CN" altLang="en-US" sz="1425" b="1">
              <a:solidFill>
                <a:srgbClr val="10322E"/>
              </a:solidFill>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直接连接符 1"/>
          <p:cNvSpPr>
            <a:spLocks noGrp="1"/>
          </p:cNvSpPr>
          <p:nvPr/>
        </p:nvSpPr>
        <p:spPr>
          <a:xfrm>
            <a:off x="1066800" y="542925"/>
            <a:ext cx="361950" cy="9525"/>
          </a:xfrm>
          <a:prstGeom prst="line">
            <a:avLst/>
          </a:prstGeom>
          <a:noFill/>
          <a:ln w="19050">
            <a:solidFill>
              <a:srgbClr val="0C8D80"/>
            </a:solidFill>
            <a:prstDash val="solid"/>
          </a:ln>
        </p:spPr>
      </p:sp>
      <p:sp>
        <p:nvSpPr>
          <p:cNvPr id="3" name="矩形 2"/>
          <p:cNvSpPr>
            <a:spLocks noGrp="1"/>
          </p:cNvSpPr>
          <p:nvPr/>
        </p:nvSpPr>
        <p:spPr>
          <a:xfrm>
            <a:off x="609600" y="752475"/>
            <a:ext cx="10572750" cy="552450"/>
          </a:xfrm>
          <a:prstGeom prst="rect">
            <a:avLst/>
          </a:prstGeom>
          <a:noFill/>
          <a:ln w="0">
            <a:noFill/>
            <a:prstDash val="solid"/>
          </a:ln>
        </p:spPr>
        <p:txBody>
          <a:bodyPr lIns="0" tIns="0" rIns="0" bIns="0" anchor="ctr">
            <a:normAutofit/>
          </a:bodyPr>
          <a:lstStyle>
            <a:defPPr algn="l">
              <a:defRPr sz="3000" b="1">
                <a:solidFill>
                  <a:srgbClr val="10322E"/>
                </a:solidFill>
                <a:latin typeface="Arial" panose="020B0604020202020204"/>
                <a:ea typeface="Arial" panose="020B0604020202020204"/>
                <a:cs typeface="Arial" panose="020B0604020202020204"/>
              </a:defRPr>
            </a:defPPr>
          </a:lstStyle>
          <a:p>
            <a:pPr algn="l">
              <a:lnSpc>
                <a:spcPct val="100000"/>
              </a:lnSpc>
              <a:buNone/>
              <a:defRPr sz="3000" b="1">
                <a:solidFill>
                  <a:srgbClr val="10322E"/>
                </a:solidFill>
                <a:latin typeface="Arial" panose="020B0604020202020204"/>
                <a:ea typeface="Arial" panose="020B0604020202020204"/>
                <a:cs typeface="Arial" panose="020B0604020202020204"/>
              </a:defRPr>
            </a:pPr>
            <a:r>
              <a:rPr sz="3000" b="1">
                <a:solidFill>
                  <a:srgbClr val="10322E"/>
                </a:solidFill>
                <a:latin typeface="Arial" panose="020B0604020202020204"/>
                <a:ea typeface="Arial" panose="020B0604020202020204"/>
                <a:cs typeface="Arial" panose="020B0604020202020204"/>
              </a:rPr>
              <a:t>Inclusive mobility, equal access</a:t>
            </a:r>
            <a:endParaRPr sz="3000" b="1">
              <a:solidFill>
                <a:srgbClr val="10322E"/>
              </a:solidFill>
              <a:latin typeface="Arial" panose="020B0604020202020204"/>
              <a:ea typeface="Arial" panose="020B0604020202020204"/>
              <a:cs typeface="Arial" panose="020B0604020202020204"/>
            </a:endParaRPr>
          </a:p>
        </p:txBody>
      </p:sp>
      <p:sp>
        <p:nvSpPr>
          <p:cNvPr id="4" name="矩形 3"/>
          <p:cNvSpPr>
            <a:spLocks noGrp="1"/>
          </p:cNvSpPr>
          <p:nvPr/>
        </p:nvSpPr>
        <p:spPr>
          <a:xfrm>
            <a:off x="609600" y="1381125"/>
            <a:ext cx="10477500" cy="495300"/>
          </a:xfrm>
          <a:prstGeom prst="rect">
            <a:avLst/>
          </a:prstGeom>
          <a:noFill/>
          <a:ln w="0">
            <a:noFill/>
            <a:prstDash val="solid"/>
          </a:ln>
        </p:spPr>
        <p:txBody>
          <a:bodyPr wrap="square" lIns="0" tIns="0" rIns="0" bIns="0" anchor="t">
            <a:noAutofit/>
          </a:bodyPr>
          <a:lstStyle>
            <a:defPPr algn="l">
              <a:defRPr sz="1725" b="0">
                <a:solidFill>
                  <a:srgbClr val="5F716D"/>
                </a:solidFill>
                <a:latin typeface="Arial" panose="020B0604020202020204"/>
                <a:ea typeface="Arial" panose="020B0604020202020204"/>
                <a:cs typeface="Arial" panose="020B0604020202020204"/>
              </a:defRPr>
            </a:defPPr>
          </a:lstStyle>
          <a:p>
            <a:pPr>
              <a:lnSpc>
                <a:spcPct val="100000"/>
              </a:lnSpc>
              <a:buNone/>
              <a:defRPr sz="1725" b="0">
                <a:solidFill>
                  <a:srgbClr val="5F716D"/>
                </a:solidFill>
                <a:latin typeface="Arial" panose="020B0604020202020204"/>
                <a:ea typeface="Arial" panose="020B0604020202020204"/>
                <a:cs typeface="Arial" panose="020B0604020202020204"/>
              </a:defRPr>
            </a:pPr>
            <a:r>
              <a:rPr lang="en-US" sz="1725">
                <a:solidFill>
                  <a:srgbClr val="5F716D"/>
                </a:solidFill>
                <a:latin typeface="Arial" panose="020B0604020202020204" pitchFamily="34" charset="0"/>
                <a:ea typeface="Arial" panose="020B0604020202020204"/>
                <a:cs typeface="Arial" panose="020B0604020202020204"/>
              </a:rPr>
              <a:t>Inclusive access depends on responsible AI, location privacy and clear uncertainty.</a:t>
            </a:r>
            <a:endParaRPr sz="1725">
              <a:solidFill>
                <a:srgbClr val="5F716D"/>
              </a:solidFill>
              <a:latin typeface="Arial" panose="020B0604020202020204" pitchFamily="34" charset="0"/>
              <a:ea typeface="Arial" panose="020B0604020202020204"/>
              <a:cs typeface="Arial" panose="020B0604020202020204"/>
            </a:endParaRPr>
          </a:p>
        </p:txBody>
      </p:sp>
      <p:sp>
        <p:nvSpPr>
          <p:cNvPr id="29" name="矩形 28"/>
          <p:cNvSpPr>
            <a:spLocks noGrp="1"/>
          </p:cNvSpPr>
          <p:nvPr/>
        </p:nvSpPr>
        <p:spPr>
          <a:xfrm>
            <a:off x="609600" y="6515100"/>
            <a:ext cx="4762500" cy="190500"/>
          </a:xfrm>
          <a:prstGeom prst="rect">
            <a:avLst/>
          </a:prstGeom>
          <a:noFill/>
          <a:ln w="0">
            <a:noFill/>
            <a:prstDash val="solid"/>
          </a:ln>
        </p:spPr>
        <p:txBody>
          <a:bodyPr wrap="square" lIns="0" tIns="0" rIns="0" bIns="0" anchor="ctr">
            <a:noAutofit/>
          </a:bodyPr>
          <a:lstStyle>
            <a:defPPr algn="l">
              <a:defRPr sz="900" b="1">
                <a:solidFill>
                  <a:srgbClr val="6E827E"/>
                </a:solidFill>
                <a:latin typeface="Arial" panose="020B0604020202020204"/>
                <a:ea typeface="Arial" panose="020B0604020202020204"/>
                <a:cs typeface="Arial" panose="020B0604020202020204"/>
              </a:defRPr>
            </a:defPPr>
          </a:lstStyle>
          <a:p>
            <a:pPr>
              <a:lnSpc>
                <a:spcPct val="100000"/>
              </a:lnSpc>
              <a:buNone/>
              <a:defRPr sz="900" b="1">
                <a:solidFill>
                  <a:srgbClr val="6E827E"/>
                </a:solidFill>
                <a:latin typeface="Arial" panose="020B0604020202020204"/>
                <a:ea typeface="Arial" panose="020B0604020202020204"/>
                <a:cs typeface="Arial" panose="020B0604020202020204"/>
              </a:defRPr>
            </a:pPr>
            <a:r>
              <a:rPr lang="en-US" sz="900" b="1">
                <a:solidFill>
                  <a:srgbClr val="6E827E"/>
                </a:solidFill>
                <a:latin typeface="Arial" panose="020B0604020202020204" pitchFamily="34" charset="0"/>
                <a:ea typeface="Arial" panose="020B0604020202020204"/>
                <a:cs typeface="Arial" panose="020B0604020202020204"/>
              </a:rPr>
              <a:t>RESPONSIBLE AI / PRIVACY / DATA UNCERTAINTY</a:t>
            </a:r>
            <a:endParaRPr sz="900" b="1">
              <a:solidFill>
                <a:srgbClr val="6E827E"/>
              </a:solidFill>
              <a:latin typeface="Arial" panose="020B0604020202020204" pitchFamily="34" charset="0"/>
              <a:ea typeface="Arial" panose="020B0604020202020204"/>
              <a:cs typeface="Arial" panose="020B0604020202020204"/>
            </a:endParaRPr>
          </a:p>
        </p:txBody>
      </p:sp>
      <p:sp>
        <p:nvSpPr>
          <p:cNvPr id="30" name="矩形 29"/>
          <p:cNvSpPr>
            <a:spLocks noGrp="1"/>
          </p:cNvSpPr>
          <p:nvPr/>
        </p:nvSpPr>
        <p:spPr>
          <a:xfrm>
            <a:off x="11239500" y="6515100"/>
            <a:ext cx="342900" cy="190500"/>
          </a:xfrm>
          <a:prstGeom prst="rect">
            <a:avLst/>
          </a:prstGeom>
          <a:noFill/>
          <a:ln w="0">
            <a:noFill/>
            <a:prstDash val="solid"/>
          </a:ln>
        </p:spPr>
        <p:txBody>
          <a:bodyPr lIns="0" tIns="0" rIns="0" bIns="0" anchor="ctr">
            <a:normAutofit/>
          </a:bodyPr>
          <a:lstStyle>
            <a:defPPr algn="r">
              <a:defRPr sz="900" b="1">
                <a:solidFill>
                  <a:srgbClr val="0C8D80"/>
                </a:solidFill>
                <a:latin typeface="Arial" panose="020B0604020202020204"/>
                <a:ea typeface="Arial" panose="020B0604020202020204"/>
                <a:cs typeface="Arial" panose="020B0604020202020204"/>
              </a:defRPr>
            </a:defPPr>
          </a:lstStyle>
          <a:p>
            <a:pPr algn="r">
              <a:lnSpc>
                <a:spcPct val="100000"/>
              </a:lnSpc>
              <a:buNone/>
              <a:defRPr sz="900" b="1">
                <a:solidFill>
                  <a:srgbClr val="0C8D80"/>
                </a:solidFill>
                <a:latin typeface="Arial" panose="020B0604020202020204"/>
                <a:ea typeface="Arial" panose="020B0604020202020204"/>
                <a:cs typeface="Arial" panose="020B0604020202020204"/>
              </a:defRPr>
            </a:pPr>
            <a:r>
              <a:rPr lang="en-US" altLang="zh-CN" sz="900" b="1">
                <a:solidFill>
                  <a:srgbClr val="0C8D80"/>
                </a:solidFill>
                <a:latin typeface="Arial" panose="020B0604020202020204"/>
                <a:ea typeface="Arial" panose="020B0604020202020204"/>
                <a:cs typeface="Arial" panose="020B0604020202020204"/>
              </a:rPr>
              <a:t>11</a:t>
            </a:r>
            <a:endParaRPr sz="900" b="1">
              <a:solidFill>
                <a:srgbClr val="0C8D80"/>
              </a:solidFill>
              <a:latin typeface="Arial" panose="020B0604020202020204"/>
              <a:ea typeface="Arial" panose="020B0604020202020204"/>
              <a:cs typeface="Arial" panose="020B0604020202020204"/>
            </a:endParaRPr>
          </a:p>
        </p:txBody>
      </p:sp>
      <p:sp>
        <p:nvSpPr>
          <p:cNvPr id="31" name="AI use heading"/>
          <p:cNvSpPr txBox="1"/>
          <p:nvPr/>
        </p:nvSpPr>
        <p:spPr>
          <a:xfrm>
            <a:off x="609600" y="2076450"/>
            <a:ext cx="4762500" cy="276999"/>
          </a:xfrm>
          <a:prstGeom prst="rect">
            <a:avLst/>
          </a:prstGeom>
          <a:noFill/>
        </p:spPr>
        <p:txBody>
          <a:bodyPr vert="horz" wrap="square" lIns="0" tIns="0" rIns="0" bIns="0" rtlCol="0">
            <a:noAutofit/>
          </a:bodyPr>
          <a:lstStyle/>
          <a:p>
            <a:r>
              <a:rPr lang="en-US" altLang="zh-CN" sz="1875" b="1">
                <a:solidFill>
                  <a:srgbClr val="10322E"/>
                </a:solidFill>
                <a:latin typeface="Arial" panose="020B0604020202020204" pitchFamily="34" charset="0"/>
              </a:rPr>
              <a:t>Where AI is used</a:t>
            </a:r>
            <a:endParaRPr lang="zh-CN" altLang="en-US" sz="1875" b="1">
              <a:solidFill>
                <a:srgbClr val="10322E"/>
              </a:solidFill>
              <a:latin typeface="Arial" panose="020B0604020202020204" pitchFamily="34" charset="0"/>
            </a:endParaRPr>
          </a:p>
        </p:txBody>
      </p:sp>
      <p:sp>
        <p:nvSpPr>
          <p:cNvPr id="32" name="AI number 0"/>
          <p:cNvSpPr txBox="1"/>
          <p:nvPr/>
        </p:nvSpPr>
        <p:spPr>
          <a:xfrm>
            <a:off x="609600" y="2609850"/>
            <a:ext cx="400050" cy="276999"/>
          </a:xfrm>
          <a:prstGeom prst="rect">
            <a:avLst/>
          </a:prstGeom>
          <a:noFill/>
        </p:spPr>
        <p:txBody>
          <a:bodyPr vert="horz" wrap="square" lIns="0" tIns="0" rIns="0" bIns="0" rtlCol="0">
            <a:noAutofit/>
          </a:bodyPr>
          <a:lstStyle/>
          <a:p>
            <a:r>
              <a:rPr lang="en-US" altLang="zh-CN" sz="1050" b="1">
                <a:solidFill>
                  <a:srgbClr val="0C8D80"/>
                </a:solidFill>
                <a:latin typeface="Arial" panose="020B0604020202020204" pitchFamily="34" charset="0"/>
              </a:rPr>
              <a:t>01</a:t>
            </a:r>
            <a:endParaRPr lang="zh-CN" altLang="en-US" sz="1050" b="1">
              <a:solidFill>
                <a:srgbClr val="0C8D80"/>
              </a:solidFill>
              <a:latin typeface="Arial" panose="020B0604020202020204" pitchFamily="34" charset="0"/>
            </a:endParaRPr>
          </a:p>
        </p:txBody>
      </p:sp>
      <p:sp>
        <p:nvSpPr>
          <p:cNvPr id="33" name="AI title 0"/>
          <p:cNvSpPr txBox="1"/>
          <p:nvPr/>
        </p:nvSpPr>
        <p:spPr>
          <a:xfrm>
            <a:off x="1066800" y="2590800"/>
            <a:ext cx="4095750" cy="276999"/>
          </a:xfrm>
          <a:prstGeom prst="rect">
            <a:avLst/>
          </a:prstGeom>
          <a:noFill/>
        </p:spPr>
        <p:txBody>
          <a:bodyPr vert="horz" wrap="square" lIns="0" tIns="0" rIns="0" bIns="0" rtlCol="0">
            <a:noAutofit/>
          </a:bodyPr>
          <a:lstStyle/>
          <a:p>
            <a:r>
              <a:rPr lang="en-US" altLang="zh-CN" sz="1425" b="1">
                <a:solidFill>
                  <a:srgbClr val="10322E"/>
                </a:solidFill>
                <a:latin typeface="Arial" panose="020B0604020202020204" pitchFamily="34" charset="0"/>
              </a:rPr>
              <a:t>Voice and text preferences</a:t>
            </a:r>
            <a:endParaRPr lang="zh-CN" altLang="en-US" sz="1425" b="1">
              <a:solidFill>
                <a:srgbClr val="10322E"/>
              </a:solidFill>
              <a:latin typeface="Arial" panose="020B0604020202020204" pitchFamily="34" charset="0"/>
            </a:endParaRPr>
          </a:p>
        </p:txBody>
      </p:sp>
      <p:sp>
        <p:nvSpPr>
          <p:cNvPr id="34" name="AI body 0"/>
          <p:cNvSpPr txBox="1"/>
          <p:nvPr/>
        </p:nvSpPr>
        <p:spPr>
          <a:xfrm>
            <a:off x="1066800" y="2867025"/>
            <a:ext cx="4191000" cy="553998"/>
          </a:xfrm>
          <a:prstGeom prst="rect">
            <a:avLst/>
          </a:prstGeom>
          <a:noFill/>
        </p:spPr>
        <p:txBody>
          <a:bodyPr vert="horz" wrap="square" lIns="0" tIns="0" rIns="0" bIns="0" rtlCol="0">
            <a:noAutofit/>
          </a:bodyPr>
          <a:lstStyle/>
          <a:p>
            <a:r>
              <a:rPr lang="en-US" altLang="zh-CN" sz="1125">
                <a:solidFill>
                  <a:srgbClr val="5F716D"/>
                </a:solidFill>
                <a:latin typeface="Arial" panose="020B0604020202020204" pitchFamily="34" charset="0"/>
              </a:rPr>
              <a:t>Interprets language, mobility needs and route preferences.</a:t>
            </a:r>
            <a:endParaRPr lang="zh-CN" altLang="en-US" sz="1125">
              <a:solidFill>
                <a:srgbClr val="5F716D"/>
              </a:solidFill>
              <a:latin typeface="Arial" panose="020B0604020202020204" pitchFamily="34" charset="0"/>
            </a:endParaRPr>
          </a:p>
        </p:txBody>
      </p:sp>
      <p:sp>
        <p:nvSpPr>
          <p:cNvPr id="35" name="AI number 1"/>
          <p:cNvSpPr txBox="1"/>
          <p:nvPr/>
        </p:nvSpPr>
        <p:spPr>
          <a:xfrm>
            <a:off x="609600" y="3362325"/>
            <a:ext cx="400050" cy="276999"/>
          </a:xfrm>
          <a:prstGeom prst="rect">
            <a:avLst/>
          </a:prstGeom>
          <a:noFill/>
        </p:spPr>
        <p:txBody>
          <a:bodyPr vert="horz" wrap="square" lIns="0" tIns="0" rIns="0" bIns="0" rtlCol="0">
            <a:noAutofit/>
          </a:bodyPr>
          <a:lstStyle/>
          <a:p>
            <a:r>
              <a:rPr lang="en-US" altLang="zh-CN" sz="1050" b="1">
                <a:solidFill>
                  <a:srgbClr val="0C8D80"/>
                </a:solidFill>
                <a:latin typeface="Arial" panose="020B0604020202020204" pitchFamily="34" charset="0"/>
              </a:rPr>
              <a:t>02</a:t>
            </a:r>
            <a:endParaRPr lang="zh-CN" altLang="en-US" sz="1050" b="1">
              <a:solidFill>
                <a:srgbClr val="0C8D80"/>
              </a:solidFill>
              <a:latin typeface="Arial" panose="020B0604020202020204" pitchFamily="34" charset="0"/>
            </a:endParaRPr>
          </a:p>
        </p:txBody>
      </p:sp>
      <p:sp>
        <p:nvSpPr>
          <p:cNvPr id="36" name="AI title 1"/>
          <p:cNvSpPr txBox="1"/>
          <p:nvPr/>
        </p:nvSpPr>
        <p:spPr>
          <a:xfrm>
            <a:off x="1066800" y="3343275"/>
            <a:ext cx="4095750" cy="276999"/>
          </a:xfrm>
          <a:prstGeom prst="rect">
            <a:avLst/>
          </a:prstGeom>
          <a:noFill/>
        </p:spPr>
        <p:txBody>
          <a:bodyPr vert="horz" wrap="square" lIns="0" tIns="0" rIns="0" bIns="0" rtlCol="0">
            <a:noAutofit/>
          </a:bodyPr>
          <a:lstStyle/>
          <a:p>
            <a:r>
              <a:rPr lang="en-US" altLang="zh-CN" sz="1425" b="1">
                <a:solidFill>
                  <a:srgbClr val="10322E"/>
                </a:solidFill>
                <a:latin typeface="Arial" panose="020B0604020202020204" pitchFamily="34" charset="0"/>
              </a:rPr>
              <a:t>Photo and landmark matching</a:t>
            </a:r>
            <a:endParaRPr lang="zh-CN" altLang="en-US" sz="1425" b="1">
              <a:solidFill>
                <a:srgbClr val="10322E"/>
              </a:solidFill>
              <a:latin typeface="Arial" panose="020B0604020202020204" pitchFamily="34" charset="0"/>
            </a:endParaRPr>
          </a:p>
        </p:txBody>
      </p:sp>
      <p:sp>
        <p:nvSpPr>
          <p:cNvPr id="37" name="AI body 1"/>
          <p:cNvSpPr txBox="1"/>
          <p:nvPr/>
        </p:nvSpPr>
        <p:spPr>
          <a:xfrm>
            <a:off x="1066800" y="3619500"/>
            <a:ext cx="4191000" cy="553998"/>
          </a:xfrm>
          <a:prstGeom prst="rect">
            <a:avLst/>
          </a:prstGeom>
          <a:noFill/>
        </p:spPr>
        <p:txBody>
          <a:bodyPr vert="horz" wrap="square" lIns="0" tIns="0" rIns="0" bIns="0" rtlCol="0">
            <a:noAutofit/>
          </a:bodyPr>
          <a:lstStyle/>
          <a:p>
            <a:r>
              <a:rPr lang="en-US" altLang="zh-CN" sz="1125">
                <a:solidFill>
                  <a:srgbClr val="5F716D"/>
                </a:solidFill>
                <a:latin typeface="Arial" panose="020B0604020202020204" pitchFamily="34" charset="0"/>
              </a:rPr>
              <a:t>Matches photo landmarks to nearby map nodes for user confirmation.</a:t>
            </a:r>
            <a:endParaRPr lang="zh-CN" altLang="en-US" sz="1125">
              <a:solidFill>
                <a:srgbClr val="5F716D"/>
              </a:solidFill>
              <a:latin typeface="Arial" panose="020B0604020202020204" pitchFamily="34" charset="0"/>
            </a:endParaRPr>
          </a:p>
        </p:txBody>
      </p:sp>
      <p:sp>
        <p:nvSpPr>
          <p:cNvPr id="38" name="AI number 2"/>
          <p:cNvSpPr txBox="1"/>
          <p:nvPr/>
        </p:nvSpPr>
        <p:spPr>
          <a:xfrm>
            <a:off x="609600" y="4114800"/>
            <a:ext cx="400050" cy="276999"/>
          </a:xfrm>
          <a:prstGeom prst="rect">
            <a:avLst/>
          </a:prstGeom>
          <a:noFill/>
        </p:spPr>
        <p:txBody>
          <a:bodyPr vert="horz" wrap="square" lIns="0" tIns="0" rIns="0" bIns="0" rtlCol="0">
            <a:noAutofit/>
          </a:bodyPr>
          <a:lstStyle/>
          <a:p>
            <a:r>
              <a:rPr lang="en-US" altLang="zh-CN" sz="1050" b="1">
                <a:solidFill>
                  <a:srgbClr val="0C8D80"/>
                </a:solidFill>
                <a:latin typeface="Arial" panose="020B0604020202020204" pitchFamily="34" charset="0"/>
              </a:rPr>
              <a:t>03</a:t>
            </a:r>
            <a:endParaRPr lang="zh-CN" altLang="en-US" sz="1050" b="1">
              <a:solidFill>
                <a:srgbClr val="0C8D80"/>
              </a:solidFill>
              <a:latin typeface="Arial" panose="020B0604020202020204" pitchFamily="34" charset="0"/>
            </a:endParaRPr>
          </a:p>
        </p:txBody>
      </p:sp>
      <p:sp>
        <p:nvSpPr>
          <p:cNvPr id="39" name="AI title 2"/>
          <p:cNvSpPr txBox="1"/>
          <p:nvPr/>
        </p:nvSpPr>
        <p:spPr>
          <a:xfrm>
            <a:off x="1066800" y="4095750"/>
            <a:ext cx="4095750" cy="276999"/>
          </a:xfrm>
          <a:prstGeom prst="rect">
            <a:avLst/>
          </a:prstGeom>
          <a:noFill/>
        </p:spPr>
        <p:txBody>
          <a:bodyPr vert="horz" wrap="square" lIns="0" tIns="0" rIns="0" bIns="0" rtlCol="0">
            <a:noAutofit/>
          </a:bodyPr>
          <a:lstStyle/>
          <a:p>
            <a:r>
              <a:rPr lang="en-US" altLang="zh-CN" sz="1425" b="1">
                <a:solidFill>
                  <a:srgbClr val="10322E"/>
                </a:solidFill>
                <a:latin typeface="Arial" panose="020B0604020202020204" pitchFamily="34" charset="0"/>
              </a:rPr>
              <a:t>Obstacle report classification</a:t>
            </a:r>
            <a:endParaRPr lang="zh-CN" altLang="en-US" sz="1425" b="1">
              <a:solidFill>
                <a:srgbClr val="10322E"/>
              </a:solidFill>
              <a:latin typeface="Arial" panose="020B0604020202020204" pitchFamily="34" charset="0"/>
            </a:endParaRPr>
          </a:p>
        </p:txBody>
      </p:sp>
      <p:sp>
        <p:nvSpPr>
          <p:cNvPr id="40" name="AI body 2"/>
          <p:cNvSpPr txBox="1"/>
          <p:nvPr/>
        </p:nvSpPr>
        <p:spPr>
          <a:xfrm>
            <a:off x="1066800" y="4371975"/>
            <a:ext cx="4191000" cy="553998"/>
          </a:xfrm>
          <a:prstGeom prst="rect">
            <a:avLst/>
          </a:prstGeom>
          <a:noFill/>
        </p:spPr>
        <p:txBody>
          <a:bodyPr vert="horz" wrap="square" lIns="0" tIns="0" rIns="0" bIns="0" rtlCol="0">
            <a:noAutofit/>
          </a:bodyPr>
          <a:lstStyle/>
          <a:p>
            <a:r>
              <a:rPr lang="en-US" altLang="zh-CN" sz="1125">
                <a:solidFill>
                  <a:srgbClr val="5F716D"/>
                </a:solidFill>
                <a:latin typeface="Arial" panose="020B0604020202020204" pitchFamily="34" charset="0"/>
              </a:rPr>
              <a:t>Maps an obstacle report to a facility or path for user confirmation.</a:t>
            </a:r>
            <a:endParaRPr lang="zh-CN" altLang="en-US" sz="1125">
              <a:solidFill>
                <a:srgbClr val="5F716D"/>
              </a:solidFill>
              <a:latin typeface="Arial" panose="020B0604020202020204" pitchFamily="34" charset="0"/>
            </a:endParaRPr>
          </a:p>
        </p:txBody>
      </p:sp>
      <p:sp>
        <p:nvSpPr>
          <p:cNvPr id="41" name="AI number 3"/>
          <p:cNvSpPr txBox="1"/>
          <p:nvPr/>
        </p:nvSpPr>
        <p:spPr>
          <a:xfrm>
            <a:off x="609600" y="4867275"/>
            <a:ext cx="400050" cy="276999"/>
          </a:xfrm>
          <a:prstGeom prst="rect">
            <a:avLst/>
          </a:prstGeom>
          <a:noFill/>
        </p:spPr>
        <p:txBody>
          <a:bodyPr vert="horz" wrap="square" lIns="0" tIns="0" rIns="0" bIns="0" rtlCol="0">
            <a:noAutofit/>
          </a:bodyPr>
          <a:lstStyle/>
          <a:p>
            <a:r>
              <a:rPr lang="en-US" altLang="zh-CN" sz="1050" b="1">
                <a:solidFill>
                  <a:srgbClr val="0C8D80"/>
                </a:solidFill>
                <a:latin typeface="Arial" panose="020B0604020202020204" pitchFamily="34" charset="0"/>
              </a:rPr>
              <a:t>04</a:t>
            </a:r>
            <a:endParaRPr lang="zh-CN" altLang="en-US" sz="1050" b="1">
              <a:solidFill>
                <a:srgbClr val="0C8D80"/>
              </a:solidFill>
              <a:latin typeface="Arial" panose="020B0604020202020204" pitchFamily="34" charset="0"/>
            </a:endParaRPr>
          </a:p>
        </p:txBody>
      </p:sp>
      <p:sp>
        <p:nvSpPr>
          <p:cNvPr id="42" name="AI title 3"/>
          <p:cNvSpPr txBox="1"/>
          <p:nvPr/>
        </p:nvSpPr>
        <p:spPr>
          <a:xfrm>
            <a:off x="1066800" y="4848225"/>
            <a:ext cx="4095750" cy="276999"/>
          </a:xfrm>
          <a:prstGeom prst="rect">
            <a:avLst/>
          </a:prstGeom>
          <a:noFill/>
        </p:spPr>
        <p:txBody>
          <a:bodyPr vert="horz" wrap="square" lIns="0" tIns="0" rIns="0" bIns="0" rtlCol="0">
            <a:noAutofit/>
          </a:bodyPr>
          <a:lstStyle/>
          <a:p>
            <a:r>
              <a:rPr lang="en-US" altLang="zh-CN" sz="1425" b="1">
                <a:solidFill>
                  <a:srgbClr val="10322E"/>
                </a:solidFill>
                <a:latin typeface="Arial" panose="020B0604020202020204" pitchFamily="34" charset="0"/>
              </a:rPr>
              <a:t>Plain-language guidance</a:t>
            </a:r>
            <a:endParaRPr lang="zh-CN" altLang="en-US" sz="1425" b="1">
              <a:solidFill>
                <a:srgbClr val="10322E"/>
              </a:solidFill>
              <a:latin typeface="Arial" panose="020B0604020202020204" pitchFamily="34" charset="0"/>
            </a:endParaRPr>
          </a:p>
        </p:txBody>
      </p:sp>
      <p:sp>
        <p:nvSpPr>
          <p:cNvPr id="43" name="AI body 3"/>
          <p:cNvSpPr txBox="1"/>
          <p:nvPr/>
        </p:nvSpPr>
        <p:spPr>
          <a:xfrm>
            <a:off x="1066800" y="5124450"/>
            <a:ext cx="4191000" cy="553998"/>
          </a:xfrm>
          <a:prstGeom prst="rect">
            <a:avLst/>
          </a:prstGeom>
          <a:noFill/>
        </p:spPr>
        <p:txBody>
          <a:bodyPr vert="horz" wrap="square" lIns="0" tIns="0" rIns="0" bIns="0" rtlCol="0">
            <a:noAutofit/>
          </a:bodyPr>
          <a:lstStyle/>
          <a:p>
            <a:r>
              <a:rPr lang="en-US" altLang="zh-CN" sz="1125">
                <a:solidFill>
                  <a:srgbClr val="5F716D"/>
                </a:solidFill>
                <a:latin typeface="Arial" panose="020B0604020202020204" pitchFamily="34" charset="0"/>
              </a:rPr>
              <a:t>Turns route facts into Cantonese text for browser speech playback.</a:t>
            </a:r>
            <a:endParaRPr lang="zh-CN" altLang="en-US" sz="1125">
              <a:solidFill>
                <a:srgbClr val="5F716D"/>
              </a:solidFill>
              <a:latin typeface="Arial" panose="020B0604020202020204" pitchFamily="34" charset="0"/>
            </a:endParaRPr>
          </a:p>
        </p:txBody>
      </p:sp>
      <p:cxnSp>
        <p:nvCxnSpPr>
          <p:cNvPr id="44" name="直接连接符 43"/>
          <p:cNvCxnSpPr/>
          <p:nvPr/>
        </p:nvCxnSpPr>
        <p:spPr>
          <a:xfrm>
            <a:off x="5810250" y="2076450"/>
            <a:ext cx="0" cy="3495675"/>
          </a:xfrm>
          <a:prstGeom prst="line">
            <a:avLst/>
          </a:prstGeom>
          <a:ln w="12700">
            <a:solidFill>
              <a:srgbClr val="D8E2DF"/>
            </a:solidFill>
          </a:ln>
        </p:spPr>
        <p:style>
          <a:lnRef idx="1">
            <a:schemeClr val="accent1"/>
          </a:lnRef>
          <a:fillRef idx="0">
            <a:schemeClr val="accent1"/>
          </a:fillRef>
          <a:effectRef idx="0">
            <a:schemeClr val="accent1"/>
          </a:effectRef>
          <a:fontRef idx="minor">
            <a:schemeClr val="tx1"/>
          </a:fontRef>
        </p:style>
      </p:cxnSp>
      <p:sp>
        <p:nvSpPr>
          <p:cNvPr id="45" name="Risk heading"/>
          <p:cNvSpPr txBox="1"/>
          <p:nvPr/>
        </p:nvSpPr>
        <p:spPr>
          <a:xfrm>
            <a:off x="6324600" y="2076450"/>
            <a:ext cx="4762500" cy="276999"/>
          </a:xfrm>
          <a:prstGeom prst="rect">
            <a:avLst/>
          </a:prstGeom>
          <a:noFill/>
        </p:spPr>
        <p:txBody>
          <a:bodyPr vert="horz" wrap="square" lIns="0" tIns="0" rIns="0" bIns="0" rtlCol="0">
            <a:noAutofit/>
          </a:bodyPr>
          <a:lstStyle/>
          <a:p>
            <a:r>
              <a:rPr lang="en-US" altLang="zh-CN" sz="1875" b="1">
                <a:solidFill>
                  <a:srgbClr val="10322E"/>
                </a:solidFill>
                <a:latin typeface="Arial" panose="020B0604020202020204" pitchFamily="34" charset="0"/>
              </a:rPr>
              <a:t>Risks and safeguards</a:t>
            </a:r>
            <a:endParaRPr lang="zh-CN" altLang="en-US" sz="1875" b="1">
              <a:solidFill>
                <a:srgbClr val="10322E"/>
              </a:solidFill>
              <a:latin typeface="Arial" panose="020B0604020202020204" pitchFamily="34" charset="0"/>
            </a:endParaRPr>
          </a:p>
        </p:txBody>
      </p:sp>
      <p:sp>
        <p:nvSpPr>
          <p:cNvPr id="46" name="Risk title 0"/>
          <p:cNvSpPr txBox="1"/>
          <p:nvPr/>
        </p:nvSpPr>
        <p:spPr>
          <a:xfrm>
            <a:off x="6324600" y="2619375"/>
            <a:ext cx="4762500" cy="276999"/>
          </a:xfrm>
          <a:prstGeom prst="rect">
            <a:avLst/>
          </a:prstGeom>
          <a:noFill/>
        </p:spPr>
        <p:txBody>
          <a:bodyPr vert="horz" wrap="square" lIns="0" tIns="0" rIns="0" bIns="0" rtlCol="0">
            <a:noAutofit/>
          </a:bodyPr>
          <a:lstStyle/>
          <a:p>
            <a:r>
              <a:rPr lang="en-US" altLang="zh-CN" sz="1425" b="1">
                <a:solidFill>
                  <a:srgbClr val="B84C3E"/>
                </a:solidFill>
                <a:latin typeface="Arial" panose="020B0604020202020204" pitchFamily="34" charset="0"/>
              </a:rPr>
              <a:t>AI misinterpretation</a:t>
            </a:r>
            <a:endParaRPr lang="zh-CN" altLang="en-US" sz="1425" b="1">
              <a:solidFill>
                <a:srgbClr val="B84C3E"/>
              </a:solidFill>
              <a:latin typeface="Arial" panose="020B0604020202020204" pitchFamily="34" charset="0"/>
            </a:endParaRPr>
          </a:p>
        </p:txBody>
      </p:sp>
      <p:sp>
        <p:nvSpPr>
          <p:cNvPr id="47" name="Risk body 0"/>
          <p:cNvSpPr txBox="1"/>
          <p:nvPr/>
        </p:nvSpPr>
        <p:spPr>
          <a:xfrm>
            <a:off x="6324600" y="2924175"/>
            <a:ext cx="4762500" cy="553998"/>
          </a:xfrm>
          <a:prstGeom prst="rect">
            <a:avLst/>
          </a:prstGeom>
          <a:noFill/>
        </p:spPr>
        <p:txBody>
          <a:bodyPr vert="horz" wrap="square" lIns="0" tIns="0" rIns="0" bIns="0" rtlCol="0">
            <a:noAutofit/>
          </a:bodyPr>
          <a:lstStyle/>
          <a:p>
            <a:r>
              <a:rPr lang="en-US" altLang="zh-CN" sz="1200">
                <a:solidFill>
                  <a:srgbClr val="5F716D"/>
                </a:solidFill>
                <a:latin typeface="Arial" panose="020B0604020202020204" pitchFamily="34" charset="0"/>
              </a:rPr>
              <a:t>Users confirm needs, locations and affected facilities before applying route changes.</a:t>
            </a:r>
            <a:endParaRPr lang="zh-CN" altLang="en-US" sz="1200">
              <a:solidFill>
                <a:srgbClr val="5F716D"/>
              </a:solidFill>
              <a:latin typeface="Arial" panose="020B0604020202020204" pitchFamily="34" charset="0"/>
            </a:endParaRPr>
          </a:p>
        </p:txBody>
      </p:sp>
      <p:sp>
        <p:nvSpPr>
          <p:cNvPr id="48" name="Risk title 1"/>
          <p:cNvSpPr txBox="1"/>
          <p:nvPr/>
        </p:nvSpPr>
        <p:spPr>
          <a:xfrm>
            <a:off x="6324600" y="3600450"/>
            <a:ext cx="4762500" cy="276999"/>
          </a:xfrm>
          <a:prstGeom prst="rect">
            <a:avLst/>
          </a:prstGeom>
          <a:noFill/>
        </p:spPr>
        <p:txBody>
          <a:bodyPr vert="horz" wrap="square" lIns="0" tIns="0" rIns="0" bIns="0" rtlCol="0">
            <a:noAutofit/>
          </a:bodyPr>
          <a:lstStyle/>
          <a:p>
            <a:r>
              <a:rPr lang="en-US" altLang="zh-CN" sz="1425" b="1">
                <a:solidFill>
                  <a:srgbClr val="B84C3E"/>
                </a:solidFill>
                <a:latin typeface="Arial" panose="020B0604020202020204" pitchFamily="34" charset="0"/>
              </a:rPr>
              <a:t>Location and photo privacy</a:t>
            </a:r>
            <a:endParaRPr lang="zh-CN" altLang="en-US" sz="1425" b="1">
              <a:solidFill>
                <a:srgbClr val="B84C3E"/>
              </a:solidFill>
              <a:latin typeface="Arial" panose="020B0604020202020204" pitchFamily="34" charset="0"/>
            </a:endParaRPr>
          </a:p>
        </p:txBody>
      </p:sp>
      <p:sp>
        <p:nvSpPr>
          <p:cNvPr id="49" name="Risk body 1"/>
          <p:cNvSpPr txBox="1"/>
          <p:nvPr/>
        </p:nvSpPr>
        <p:spPr>
          <a:xfrm>
            <a:off x="6324600" y="3905250"/>
            <a:ext cx="4762500" cy="553998"/>
          </a:xfrm>
          <a:prstGeom prst="rect">
            <a:avLst/>
          </a:prstGeom>
          <a:noFill/>
        </p:spPr>
        <p:txBody>
          <a:bodyPr vert="horz" wrap="square" lIns="0" tIns="0" rIns="0" bIns="0" rtlCol="0">
            <a:noAutofit/>
          </a:bodyPr>
          <a:lstStyle/>
          <a:p>
            <a:r>
              <a:rPr lang="en-US" altLang="zh-CN" sz="1200">
                <a:solidFill>
                  <a:srgbClr val="5F716D"/>
                </a:solidFill>
                <a:latin typeface="Arial" panose="020B0604020202020204" pitchFamily="34" charset="0"/>
              </a:rPr>
              <a:t>Limit photo and location collection to the task. Define consent and retention before a user pilot.</a:t>
            </a:r>
            <a:endParaRPr lang="zh-CN" altLang="en-US" sz="1200">
              <a:solidFill>
                <a:srgbClr val="5F716D"/>
              </a:solidFill>
              <a:latin typeface="Arial" panose="020B0604020202020204" pitchFamily="34" charset="0"/>
            </a:endParaRPr>
          </a:p>
        </p:txBody>
      </p:sp>
      <p:sp>
        <p:nvSpPr>
          <p:cNvPr id="50" name="Risk title 2"/>
          <p:cNvSpPr txBox="1"/>
          <p:nvPr/>
        </p:nvSpPr>
        <p:spPr>
          <a:xfrm>
            <a:off x="6324600" y="4581525"/>
            <a:ext cx="4762500" cy="276999"/>
          </a:xfrm>
          <a:prstGeom prst="rect">
            <a:avLst/>
          </a:prstGeom>
          <a:noFill/>
        </p:spPr>
        <p:txBody>
          <a:bodyPr vert="horz" wrap="square" lIns="0" tIns="0" rIns="0" bIns="0" rtlCol="0">
            <a:noAutofit/>
          </a:bodyPr>
          <a:lstStyle/>
          <a:p>
            <a:r>
              <a:rPr lang="en-US" altLang="zh-CN" sz="1425" b="1">
                <a:solidFill>
                  <a:srgbClr val="B84C3E"/>
                </a:solidFill>
                <a:latin typeface="Arial" panose="020B0604020202020204" pitchFamily="34" charset="0"/>
              </a:rPr>
              <a:t>Outdated facility information</a:t>
            </a:r>
            <a:endParaRPr lang="zh-CN" altLang="en-US" sz="1425" b="1">
              <a:solidFill>
                <a:srgbClr val="B84C3E"/>
              </a:solidFill>
              <a:latin typeface="Arial" panose="020B0604020202020204" pitchFamily="34" charset="0"/>
            </a:endParaRPr>
          </a:p>
        </p:txBody>
      </p:sp>
      <p:sp>
        <p:nvSpPr>
          <p:cNvPr id="51" name="Risk body 2"/>
          <p:cNvSpPr txBox="1"/>
          <p:nvPr/>
        </p:nvSpPr>
        <p:spPr>
          <a:xfrm>
            <a:off x="6324600" y="4886325"/>
            <a:ext cx="4762500" cy="553998"/>
          </a:xfrm>
          <a:prstGeom prst="rect">
            <a:avLst/>
          </a:prstGeom>
          <a:noFill/>
        </p:spPr>
        <p:txBody>
          <a:bodyPr vert="horz" wrap="square" lIns="0" tIns="0" rIns="0" bIns="0" rtlCol="0">
            <a:noAutofit/>
          </a:bodyPr>
          <a:lstStyle/>
          <a:p>
            <a:r>
              <a:rPr lang="en-US" altLang="zh-CN" sz="1200">
                <a:solidFill>
                  <a:srgbClr val="5F716D"/>
                </a:solidFill>
                <a:latin typeface="Arial" panose="020B0604020202020204" pitchFamily="34" charset="0"/>
              </a:rPr>
              <a:t>Timed reports expire. Unknown access attributes stay unknown, and strict mode excludes them.</a:t>
            </a:r>
            <a:endParaRPr lang="zh-CN" altLang="en-US" sz="1200">
              <a:solidFill>
                <a:srgbClr val="5F716D"/>
              </a:solidFill>
              <a:latin typeface="Arial" panose="020B0604020202020204" pitchFamily="34" charset="0"/>
            </a:endParaRPr>
          </a:p>
        </p:txBody>
      </p:sp>
      <p:sp>
        <p:nvSpPr>
          <p:cNvPr id="52" name="AI boundary"/>
          <p:cNvSpPr/>
          <p:nvPr/>
        </p:nvSpPr>
        <p:spPr>
          <a:xfrm>
            <a:off x="609600" y="5734050"/>
            <a:ext cx="10477500" cy="438150"/>
          </a:xfrm>
          <a:prstGeom prst="roundRect">
            <a:avLst/>
          </a:prstGeom>
          <a:solidFill>
            <a:srgbClr val="EEF7F4"/>
          </a:solidFill>
          <a:ln w="12700">
            <a:solidFill>
              <a:srgbClr val="E1F3ED"/>
            </a:solidFill>
          </a:ln>
        </p:spPr>
        <p:style>
          <a:lnRef idx="2">
            <a:schemeClr val="accent1">
              <a:shade val="15000"/>
            </a:schemeClr>
          </a:lnRef>
          <a:fillRef idx="1">
            <a:schemeClr val="accent1"/>
          </a:fillRef>
          <a:effectRef idx="0">
            <a:schemeClr val="accent1"/>
          </a:effectRef>
          <a:fontRef idx="minor">
            <a:schemeClr val="lt1"/>
          </a:fontRef>
        </p:style>
        <p:txBody>
          <a:bodyPr wrap="square" lIns="152400" tIns="95250" rIns="152400" rtlCol="0" anchor="ctr">
            <a:noAutofit/>
          </a:bodyPr>
          <a:lstStyle/>
          <a:p>
            <a:pPr algn="ctr"/>
            <a:r>
              <a:rPr lang="en-US" altLang="zh-CN" sz="1350" b="1">
                <a:solidFill>
                  <a:srgbClr val="10322E"/>
                </a:solidFill>
                <a:latin typeface="Arial" panose="020B0604020202020204" pitchFamily="34" charset="0"/>
              </a:rPr>
              <a:t>AI interprets and explains. Deterministic rules control safety-critical routing.</a:t>
            </a:r>
            <a:endParaRPr lang="zh-CN" altLang="en-US" sz="1350" b="1">
              <a:solidFill>
                <a:srgbClr val="10322E"/>
              </a:solidFill>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7F2"/>
        </a:solidFill>
        <a:effectLst/>
      </p:bgPr>
    </p:bg>
    <p:spTree>
      <p:nvGrpSpPr>
        <p:cNvPr id="1" name=""/>
        <p:cNvGrpSpPr/>
        <p:nvPr/>
      </p:nvGrpSpPr>
      <p:grpSpPr>
        <a:xfrm>
          <a:off x="0" y="0"/>
          <a:ext cx="0" cy="0"/>
          <a:chOff x="0" y="0"/>
          <a:chExt cx="0" cy="0"/>
        </a:xfrm>
      </p:grpSpPr>
      <p:cxnSp>
        <p:nvCxnSpPr>
          <p:cNvPr id="2" name="直接连接符 1"/>
          <p:cNvCxnSpPr/>
          <p:nvPr/>
        </p:nvCxnSpPr>
        <p:spPr>
          <a:xfrm>
            <a:off x="1066800" y="542925"/>
            <a:ext cx="361950" cy="0"/>
          </a:xfrm>
          <a:prstGeom prst="line">
            <a:avLst/>
          </a:prstGeom>
          <a:ln w="19050">
            <a:solidFill>
              <a:srgbClr val="0C8D80"/>
            </a:solidFill>
          </a:ln>
        </p:spPr>
        <p:style>
          <a:lnRef idx="1">
            <a:schemeClr val="accent1"/>
          </a:lnRef>
          <a:fillRef idx="0">
            <a:schemeClr val="accent1"/>
          </a:fillRef>
          <a:effectRef idx="0">
            <a:schemeClr val="accent1"/>
          </a:effectRef>
          <a:fontRef idx="minor">
            <a:schemeClr val="tx1"/>
          </a:fontRef>
        </p:style>
      </p:cxnSp>
      <p:sp>
        <p:nvSpPr>
          <p:cNvPr id="3" name="Slide 12 title"/>
          <p:cNvSpPr txBox="1"/>
          <p:nvPr/>
        </p:nvSpPr>
        <p:spPr>
          <a:xfrm>
            <a:off x="609600" y="752475"/>
            <a:ext cx="10572750" cy="276999"/>
          </a:xfrm>
          <a:prstGeom prst="rect">
            <a:avLst/>
          </a:prstGeom>
          <a:noFill/>
        </p:spPr>
        <p:txBody>
          <a:bodyPr vert="horz" wrap="square" lIns="0" tIns="0" rIns="0" bIns="0" rtlCol="0">
            <a:noAutofit/>
          </a:bodyPr>
          <a:lstStyle/>
          <a:p>
            <a:r>
              <a:rPr lang="en-US" altLang="zh-CN" sz="3000" b="1">
                <a:solidFill>
                  <a:srgbClr val="10322E"/>
                </a:solidFill>
                <a:latin typeface="Arial" panose="020B0604020202020204" pitchFamily="34" charset="0"/>
              </a:rPr>
              <a:t>Social impact and next proof point</a:t>
            </a:r>
            <a:endParaRPr lang="zh-CN" altLang="en-US" sz="3000" b="1">
              <a:solidFill>
                <a:srgbClr val="10322E"/>
              </a:solidFill>
              <a:latin typeface="Arial" panose="020B0604020202020204" pitchFamily="34" charset="0"/>
            </a:endParaRPr>
          </a:p>
        </p:txBody>
      </p:sp>
      <p:sp>
        <p:nvSpPr>
          <p:cNvPr id="4" name="Slide 12 subtitle"/>
          <p:cNvSpPr txBox="1"/>
          <p:nvPr/>
        </p:nvSpPr>
        <p:spPr>
          <a:xfrm>
            <a:off x="609600" y="1381125"/>
            <a:ext cx="10477500" cy="553998"/>
          </a:xfrm>
          <a:prstGeom prst="rect">
            <a:avLst/>
          </a:prstGeom>
          <a:noFill/>
        </p:spPr>
        <p:txBody>
          <a:bodyPr vert="horz" wrap="square" lIns="0" tIns="0" rIns="0" bIns="0" rtlCol="0">
            <a:noAutofit/>
          </a:bodyPr>
          <a:lstStyle/>
          <a:p>
            <a:r>
              <a:rPr lang="en-US" altLang="zh-CN" sz="1725">
                <a:solidFill>
                  <a:srgbClr val="5F716D"/>
                </a:solidFill>
                <a:latin typeface="Arial" panose="020B0604020202020204" pitchFamily="34" charset="0"/>
              </a:rPr>
              <a:t>The prototype shows the journey logic. The next step is to test whether real users can complete it with confidence.</a:t>
            </a:r>
            <a:endParaRPr lang="zh-CN" altLang="en-US" sz="1725">
              <a:solidFill>
                <a:srgbClr val="5F716D"/>
              </a:solidFill>
              <a:latin typeface="Arial" panose="020B0604020202020204" pitchFamily="34" charset="0"/>
            </a:endParaRPr>
          </a:p>
        </p:txBody>
      </p:sp>
      <p:sp>
        <p:nvSpPr>
          <p:cNvPr id="5" name="SDG 10 card"/>
          <p:cNvSpPr/>
          <p:nvPr/>
        </p:nvSpPr>
        <p:spPr>
          <a:xfrm>
            <a:off x="609600" y="2143125"/>
            <a:ext cx="2428875" cy="1000125"/>
          </a:xfrm>
          <a:prstGeom prst="roundRect">
            <a:avLst/>
          </a:prstGeom>
          <a:solidFill>
            <a:srgbClr val="F47C2D"/>
          </a:solidFill>
          <a:ln w="12700">
            <a:solidFill>
              <a:srgbClr val="F47C2D"/>
            </a:solidFill>
          </a:ln>
        </p:spPr>
        <p:style>
          <a:lnRef idx="2">
            <a:schemeClr val="accent1">
              <a:shade val="15000"/>
            </a:schemeClr>
          </a:lnRef>
          <a:fillRef idx="1">
            <a:schemeClr val="accent1"/>
          </a:fillRef>
          <a:effectRef idx="0">
            <a:schemeClr val="accent1"/>
          </a:effectRef>
          <a:fontRef idx="minor">
            <a:schemeClr val="lt1"/>
          </a:fontRef>
        </p:style>
        <p:txBody>
          <a:bodyPr wrap="square" lIns="228600" tIns="171450" rtlCol="0" anchor="ctr">
            <a:noAutofit/>
          </a:bodyPr>
          <a:lstStyle/>
          <a:p>
            <a:r>
              <a:rPr lang="en-US" altLang="zh-CN" sz="1650" b="1">
                <a:solidFill>
                  <a:srgbClr val="FFFFFF"/>
                </a:solidFill>
                <a:latin typeface="Arial" panose="020B0604020202020204" pitchFamily="34" charset="0"/>
              </a:rPr>
              <a:t>SDG 10</a:t>
            </a:r>
            <a:endParaRPr lang="en-US" altLang="zh-CN" sz="1650" b="1">
              <a:solidFill>
                <a:srgbClr val="FFFFFF"/>
              </a:solidFill>
              <a:latin typeface="Arial" panose="020B0604020202020204" pitchFamily="34" charset="0"/>
            </a:endParaRPr>
          </a:p>
          <a:p>
            <a:r>
              <a:rPr lang="en-US" altLang="zh-CN" sz="1650" b="1">
                <a:solidFill>
                  <a:srgbClr val="FFFFFF"/>
                </a:solidFill>
                <a:latin typeface="Arial" panose="020B0604020202020204" pitchFamily="34" charset="0"/>
              </a:rPr>
              <a:t>Reduced inequalities</a:t>
            </a:r>
            <a:endParaRPr lang="zh-CN" altLang="en-US" sz="1650" b="1">
              <a:solidFill>
                <a:srgbClr val="FFFFFF"/>
              </a:solidFill>
              <a:latin typeface="Arial" panose="020B0604020202020204" pitchFamily="34" charset="0"/>
            </a:endParaRPr>
          </a:p>
        </p:txBody>
      </p:sp>
      <p:sp>
        <p:nvSpPr>
          <p:cNvPr id="6" name="SDG 11 card"/>
          <p:cNvSpPr/>
          <p:nvPr/>
        </p:nvSpPr>
        <p:spPr>
          <a:xfrm>
            <a:off x="3209925" y="2143125"/>
            <a:ext cx="2428875" cy="1000125"/>
          </a:xfrm>
          <a:prstGeom prst="roundRect">
            <a:avLst/>
          </a:prstGeom>
          <a:solidFill>
            <a:srgbClr val="EDA123"/>
          </a:solidFill>
          <a:ln w="12700">
            <a:solidFill>
              <a:srgbClr val="EDA123"/>
            </a:solidFill>
          </a:ln>
        </p:spPr>
        <p:style>
          <a:lnRef idx="2">
            <a:schemeClr val="accent1">
              <a:shade val="15000"/>
            </a:schemeClr>
          </a:lnRef>
          <a:fillRef idx="1">
            <a:schemeClr val="accent1"/>
          </a:fillRef>
          <a:effectRef idx="0">
            <a:schemeClr val="accent1"/>
          </a:effectRef>
          <a:fontRef idx="minor">
            <a:schemeClr val="lt1"/>
          </a:fontRef>
        </p:style>
        <p:txBody>
          <a:bodyPr wrap="square" lIns="228600" tIns="171450" rtlCol="0" anchor="ctr">
            <a:noAutofit/>
          </a:bodyPr>
          <a:lstStyle/>
          <a:p>
            <a:r>
              <a:rPr lang="en-US" altLang="zh-CN" sz="1650" b="1">
                <a:solidFill>
                  <a:srgbClr val="FFFFFF"/>
                </a:solidFill>
                <a:latin typeface="Arial" panose="020B0604020202020204" pitchFamily="34" charset="0"/>
              </a:rPr>
              <a:t>SDG 11</a:t>
            </a:r>
            <a:endParaRPr lang="en-US" altLang="zh-CN" sz="1650" b="1">
              <a:solidFill>
                <a:srgbClr val="FFFFFF"/>
              </a:solidFill>
              <a:latin typeface="Arial" panose="020B0604020202020204" pitchFamily="34" charset="0"/>
            </a:endParaRPr>
          </a:p>
          <a:p>
            <a:r>
              <a:rPr lang="en-US" altLang="zh-CN" sz="1650" b="1">
                <a:solidFill>
                  <a:srgbClr val="FFFFFF"/>
                </a:solidFill>
                <a:latin typeface="Arial" panose="020B0604020202020204" pitchFamily="34" charset="0"/>
              </a:rPr>
              <a:t>Accessible transport</a:t>
            </a:r>
            <a:endParaRPr lang="zh-CN" altLang="en-US" sz="1650" b="1">
              <a:solidFill>
                <a:srgbClr val="FFFFFF"/>
              </a:solidFill>
              <a:latin typeface="Arial" panose="020B0604020202020204" pitchFamily="34" charset="0"/>
            </a:endParaRPr>
          </a:p>
        </p:txBody>
      </p:sp>
      <p:sp>
        <p:nvSpPr>
          <p:cNvPr id="7" name="Social value heading"/>
          <p:cNvSpPr txBox="1"/>
          <p:nvPr/>
        </p:nvSpPr>
        <p:spPr>
          <a:xfrm>
            <a:off x="609600" y="3476625"/>
            <a:ext cx="4953000" cy="276999"/>
          </a:xfrm>
          <a:prstGeom prst="rect">
            <a:avLst/>
          </a:prstGeom>
          <a:noFill/>
        </p:spPr>
        <p:txBody>
          <a:bodyPr vert="horz" wrap="square" lIns="0" tIns="0" rIns="0" bIns="0" rtlCol="0">
            <a:noAutofit/>
          </a:bodyPr>
          <a:lstStyle/>
          <a:p>
            <a:r>
              <a:rPr lang="en-US" altLang="zh-CN" sz="1500" b="1">
                <a:solidFill>
                  <a:srgbClr val="0C8D80"/>
                </a:solidFill>
                <a:latin typeface="Arial" panose="020B0604020202020204" pitchFamily="34" charset="0"/>
              </a:rPr>
              <a:t>Intended social value</a:t>
            </a:r>
            <a:endParaRPr lang="zh-CN" altLang="en-US" sz="1500" b="1">
              <a:solidFill>
                <a:srgbClr val="0C8D80"/>
              </a:solidFill>
              <a:latin typeface="Arial" panose="020B0604020202020204" pitchFamily="34" charset="0"/>
            </a:endParaRPr>
          </a:p>
        </p:txBody>
      </p:sp>
      <p:sp>
        <p:nvSpPr>
          <p:cNvPr id="8" name="Social value body"/>
          <p:cNvSpPr txBox="1"/>
          <p:nvPr/>
        </p:nvSpPr>
        <p:spPr>
          <a:xfrm>
            <a:off x="609600" y="3867150"/>
            <a:ext cx="4953000" cy="2215991"/>
          </a:xfrm>
          <a:prstGeom prst="rect">
            <a:avLst/>
          </a:prstGeom>
          <a:noFill/>
        </p:spPr>
        <p:txBody>
          <a:bodyPr vert="horz" wrap="square" lIns="0" tIns="0" rIns="0" bIns="0" rtlCol="0">
            <a:noAutofit/>
          </a:bodyPr>
          <a:lstStyle/>
          <a:p>
            <a:r>
              <a:rPr lang="en-US" altLang="zh-CN" sz="1425">
                <a:solidFill>
                  <a:srgbClr val="10322E"/>
                </a:solidFill>
                <a:latin typeface="Arial" panose="020B0604020202020204" pitchFamily="34" charset="0"/>
              </a:rPr>
              <a:t>Fewer journeys blocked by missing floor and lift information</a:t>
            </a:r>
            <a:endParaRPr lang="en-US" altLang="zh-CN" sz="1425">
              <a:solidFill>
                <a:srgbClr val="10322E"/>
              </a:solidFill>
              <a:latin typeface="Arial" panose="020B0604020202020204" pitchFamily="34" charset="0"/>
            </a:endParaRPr>
          </a:p>
          <a:p>
            <a:endParaRPr lang="en-US" altLang="zh-CN" sz="1425">
              <a:solidFill>
                <a:srgbClr val="10322E"/>
              </a:solidFill>
              <a:latin typeface="Arial" panose="020B0604020202020204" pitchFamily="34" charset="0"/>
            </a:endParaRPr>
          </a:p>
          <a:p>
            <a:r>
              <a:rPr lang="en-US" altLang="zh-CN" sz="1425">
                <a:solidFill>
                  <a:srgbClr val="10322E"/>
                </a:solidFill>
                <a:latin typeface="Arial" panose="020B0604020202020204" pitchFamily="34" charset="0"/>
              </a:rPr>
              <a:t>More confidence when a route changes unexpectedly</a:t>
            </a:r>
            <a:endParaRPr lang="en-US" altLang="zh-CN" sz="1425">
              <a:solidFill>
                <a:srgbClr val="10322E"/>
              </a:solidFill>
              <a:latin typeface="Arial" panose="020B0604020202020204" pitchFamily="34" charset="0"/>
            </a:endParaRPr>
          </a:p>
          <a:p>
            <a:endParaRPr lang="en-US" altLang="zh-CN" sz="1425">
              <a:solidFill>
                <a:srgbClr val="10322E"/>
              </a:solidFill>
              <a:latin typeface="Arial" panose="020B0604020202020204" pitchFamily="34" charset="0"/>
            </a:endParaRPr>
          </a:p>
          <a:p>
            <a:r>
              <a:rPr lang="en-US" altLang="zh-CN" sz="1425">
                <a:solidFill>
                  <a:srgbClr val="10322E"/>
                </a:solidFill>
                <a:latin typeface="Arial" panose="020B0604020202020204" pitchFamily="34" charset="0"/>
              </a:rPr>
              <a:t>Clearer access to transport, healthcare and community life</a:t>
            </a:r>
            <a:endParaRPr lang="zh-CN" altLang="en-US" sz="1425">
              <a:solidFill>
                <a:srgbClr val="10322E"/>
              </a:solidFill>
              <a:latin typeface="Arial" panose="020B0604020202020204" pitchFamily="34" charset="0"/>
            </a:endParaRPr>
          </a:p>
        </p:txBody>
      </p:sp>
      <p:sp>
        <p:nvSpPr>
          <p:cNvPr id="9" name="Next proof heading"/>
          <p:cNvSpPr txBox="1"/>
          <p:nvPr/>
        </p:nvSpPr>
        <p:spPr>
          <a:xfrm>
            <a:off x="6334125" y="2143125"/>
            <a:ext cx="4762500" cy="276999"/>
          </a:xfrm>
          <a:prstGeom prst="rect">
            <a:avLst/>
          </a:prstGeom>
          <a:noFill/>
        </p:spPr>
        <p:txBody>
          <a:bodyPr vert="horz" wrap="square" lIns="0" tIns="0" rIns="0" bIns="0" rtlCol="0">
            <a:noAutofit/>
          </a:bodyPr>
          <a:lstStyle/>
          <a:p>
            <a:r>
              <a:rPr lang="en-US" altLang="zh-CN" sz="1875" b="1">
                <a:solidFill>
                  <a:srgbClr val="10322E"/>
                </a:solidFill>
                <a:latin typeface="Arial" panose="020B0604020202020204" pitchFamily="34" charset="0"/>
              </a:rPr>
              <a:t>Next proof point</a:t>
            </a:r>
            <a:endParaRPr lang="zh-CN" altLang="en-US" sz="1875" b="1">
              <a:solidFill>
                <a:srgbClr val="10322E"/>
              </a:solidFill>
              <a:latin typeface="Arial" panose="020B0604020202020204" pitchFamily="34" charset="0"/>
            </a:endParaRPr>
          </a:p>
        </p:txBody>
      </p:sp>
      <p:sp>
        <p:nvSpPr>
          <p:cNvPr id="10" name="Next proof statement"/>
          <p:cNvSpPr/>
          <p:nvPr/>
        </p:nvSpPr>
        <p:spPr>
          <a:xfrm>
            <a:off x="6334125" y="2619375"/>
            <a:ext cx="4762500" cy="1428750"/>
          </a:xfrm>
          <a:prstGeom prst="roundRect">
            <a:avLst/>
          </a:prstGeom>
          <a:solidFill>
            <a:srgbClr val="10322E"/>
          </a:solidFill>
          <a:ln w="12700">
            <a:solidFill>
              <a:srgbClr val="10322E"/>
            </a:solidFill>
          </a:ln>
        </p:spPr>
        <p:style>
          <a:lnRef idx="2">
            <a:schemeClr val="accent1">
              <a:shade val="15000"/>
            </a:schemeClr>
          </a:lnRef>
          <a:fillRef idx="1">
            <a:schemeClr val="accent1"/>
          </a:fillRef>
          <a:effectRef idx="0">
            <a:schemeClr val="accent1"/>
          </a:effectRef>
          <a:fontRef idx="minor">
            <a:schemeClr val="lt1"/>
          </a:fontRef>
        </p:style>
        <p:txBody>
          <a:bodyPr wrap="square" lIns="228600" tIns="209550" rIns="228600" rtlCol="0" anchor="ctr">
            <a:noAutofit/>
          </a:bodyPr>
          <a:lstStyle/>
          <a:p>
            <a:r>
              <a:rPr lang="en-US" altLang="zh-CN" sz="1575" b="1">
                <a:solidFill>
                  <a:srgbClr val="FFFFFF"/>
                </a:solidFill>
                <a:latin typeface="Arial" panose="020B0604020202020204" pitchFamily="34" charset="0"/>
              </a:rPr>
              <a:t>One target user completes one verified route, recovers from one simulated disruption and understands system uncertainty.</a:t>
            </a:r>
            <a:endParaRPr lang="zh-CN" altLang="en-US" sz="1575" b="1">
              <a:solidFill>
                <a:srgbClr val="FFFFFF"/>
              </a:solidFill>
              <a:latin typeface="Arial" panose="020B0604020202020204" pitchFamily="34" charset="0"/>
            </a:endParaRPr>
          </a:p>
        </p:txBody>
      </p:sp>
      <p:sp>
        <p:nvSpPr>
          <p:cNvPr id="11" name="Measures heading"/>
          <p:cNvSpPr txBox="1"/>
          <p:nvPr/>
        </p:nvSpPr>
        <p:spPr>
          <a:xfrm>
            <a:off x="6334125" y="4324350"/>
            <a:ext cx="4762500" cy="276999"/>
          </a:xfrm>
          <a:prstGeom prst="rect">
            <a:avLst/>
          </a:prstGeom>
          <a:noFill/>
        </p:spPr>
        <p:txBody>
          <a:bodyPr vert="horz" wrap="square" lIns="0" tIns="0" rIns="0" bIns="0" rtlCol="0">
            <a:noAutofit/>
          </a:bodyPr>
          <a:lstStyle/>
          <a:p>
            <a:r>
              <a:rPr lang="en-US" altLang="zh-CN" sz="1275" b="1">
                <a:solidFill>
                  <a:srgbClr val="0C8D80"/>
                </a:solidFill>
                <a:latin typeface="Arial" panose="020B0604020202020204" pitchFamily="34" charset="0"/>
              </a:rPr>
              <a:t>Planned measures</a:t>
            </a:r>
            <a:endParaRPr lang="zh-CN" altLang="en-US" sz="1275" b="1">
              <a:solidFill>
                <a:srgbClr val="0C8D80"/>
              </a:solidFill>
              <a:latin typeface="Arial" panose="020B0604020202020204" pitchFamily="34" charset="0"/>
            </a:endParaRPr>
          </a:p>
        </p:txBody>
      </p:sp>
      <p:sp>
        <p:nvSpPr>
          <p:cNvPr id="12" name="Measures body"/>
          <p:cNvSpPr txBox="1"/>
          <p:nvPr/>
        </p:nvSpPr>
        <p:spPr>
          <a:xfrm>
            <a:off x="6334125" y="4676775"/>
            <a:ext cx="4762500" cy="830997"/>
          </a:xfrm>
          <a:prstGeom prst="rect">
            <a:avLst/>
          </a:prstGeom>
          <a:noFill/>
        </p:spPr>
        <p:txBody>
          <a:bodyPr vert="horz" wrap="square" lIns="0" tIns="0" rIns="0" bIns="0" rtlCol="0">
            <a:noAutofit/>
          </a:bodyPr>
          <a:lstStyle/>
          <a:p>
            <a:r>
              <a:rPr lang="en-US" altLang="zh-CN" sz="1350">
                <a:solidFill>
                  <a:srgbClr val="10322E"/>
                </a:solidFill>
                <a:latin typeface="Arial" panose="020B0604020202020204" pitchFamily="34" charset="0"/>
              </a:rPr>
              <a:t>Journey completion</a:t>
            </a:r>
            <a:endParaRPr lang="en-US" altLang="zh-CN" sz="1350">
              <a:solidFill>
                <a:srgbClr val="10322E"/>
              </a:solidFill>
              <a:latin typeface="Arial" panose="020B0604020202020204" pitchFamily="34" charset="0"/>
            </a:endParaRPr>
          </a:p>
          <a:p>
            <a:r>
              <a:rPr lang="en-US" altLang="zh-CN" sz="1350">
                <a:solidFill>
                  <a:srgbClr val="10322E"/>
                </a:solidFill>
                <a:latin typeface="Arial" panose="020B0604020202020204" pitchFamily="34" charset="0"/>
              </a:rPr>
              <a:t>Reroute time after a simulated closure</a:t>
            </a:r>
            <a:endParaRPr lang="en-US" altLang="zh-CN" sz="1350">
              <a:solidFill>
                <a:srgbClr val="10322E"/>
              </a:solidFill>
              <a:latin typeface="Arial" panose="020B0604020202020204" pitchFamily="34" charset="0"/>
            </a:endParaRPr>
          </a:p>
          <a:p>
            <a:r>
              <a:rPr lang="en-US" altLang="zh-CN" sz="1350">
                <a:solidFill>
                  <a:srgbClr val="10322E"/>
                </a:solidFill>
                <a:latin typeface="Arial" panose="020B0604020202020204" pitchFamily="34" charset="0"/>
              </a:rPr>
              <a:t>User confidence and understanding</a:t>
            </a:r>
            <a:endParaRPr lang="zh-CN" altLang="en-US" sz="1350">
              <a:solidFill>
                <a:srgbClr val="10322E"/>
              </a:solidFill>
              <a:latin typeface="Arial" panose="020B0604020202020204" pitchFamily="34" charset="0"/>
            </a:endParaRPr>
          </a:p>
        </p:txBody>
      </p:sp>
      <p:sp>
        <p:nvSpPr>
          <p:cNvPr id="13" name="Closing statement"/>
          <p:cNvSpPr txBox="1"/>
          <p:nvPr/>
        </p:nvSpPr>
        <p:spPr>
          <a:xfrm>
            <a:off x="609600" y="5905500"/>
            <a:ext cx="10477500" cy="276999"/>
          </a:xfrm>
          <a:prstGeom prst="rect">
            <a:avLst/>
          </a:prstGeom>
          <a:noFill/>
        </p:spPr>
        <p:txBody>
          <a:bodyPr vert="horz" wrap="square" lIns="0" tIns="0" rIns="0" bIns="0" rtlCol="0">
            <a:noAutofit/>
          </a:bodyPr>
          <a:lstStyle/>
          <a:p>
            <a:pPr algn="ctr"/>
            <a:r>
              <a:rPr lang="en-US" altLang="zh-CN" b="1">
                <a:solidFill>
                  <a:srgbClr val="10322E"/>
                </a:solidFill>
                <a:latin typeface="Arial" panose="020B0604020202020204" pitchFamily="34" charset="0"/>
              </a:rPr>
              <a:t>AccessRoute helps people choose a journey they can actually complete.</a:t>
            </a:r>
            <a:endParaRPr lang="zh-CN" altLang="en-US" b="1">
              <a:solidFill>
                <a:srgbClr val="10322E"/>
              </a:solidFill>
              <a:latin typeface="Arial" panose="020B0604020202020204" pitchFamily="34" charset="0"/>
            </a:endParaRPr>
          </a:p>
        </p:txBody>
      </p:sp>
      <p:sp>
        <p:nvSpPr>
          <p:cNvPr id="14" name="Slide 12 footer"/>
          <p:cNvSpPr txBox="1"/>
          <p:nvPr/>
        </p:nvSpPr>
        <p:spPr>
          <a:xfrm>
            <a:off x="609600" y="6515100"/>
            <a:ext cx="6191250" cy="190500"/>
          </a:xfrm>
          <a:prstGeom prst="rect">
            <a:avLst/>
          </a:prstGeom>
          <a:noFill/>
        </p:spPr>
        <p:txBody>
          <a:bodyPr vert="horz" wrap="square" lIns="0" tIns="0" rIns="0" bIns="0" rtlCol="0">
            <a:noAutofit/>
          </a:bodyPr>
          <a:lstStyle/>
          <a:p>
            <a:r>
              <a:rPr lang="en-US" altLang="zh-CN" sz="900" b="1">
                <a:solidFill>
                  <a:srgbClr val="6E827E"/>
                </a:solidFill>
                <a:latin typeface="Arial" panose="020B0604020202020204" pitchFamily="34" charset="0"/>
              </a:rPr>
              <a:t>PLANNED VALIDATION / NO USABILITY RESULTS CLAIMED</a:t>
            </a:r>
            <a:endParaRPr lang="zh-CN" altLang="en-US" sz="900" b="1">
              <a:solidFill>
                <a:srgbClr val="6E827E"/>
              </a:solidFill>
              <a:latin typeface="Arial" panose="020B0604020202020204" pitchFamily="34" charset="0"/>
            </a:endParaRPr>
          </a:p>
        </p:txBody>
      </p:sp>
      <p:sp>
        <p:nvSpPr>
          <p:cNvPr id="15" name="Slide 12 page"/>
          <p:cNvSpPr txBox="1"/>
          <p:nvPr/>
        </p:nvSpPr>
        <p:spPr>
          <a:xfrm>
            <a:off x="11239500" y="6515100"/>
            <a:ext cx="342900" cy="276999"/>
          </a:xfrm>
          <a:prstGeom prst="rect">
            <a:avLst/>
          </a:prstGeom>
          <a:noFill/>
        </p:spPr>
        <p:txBody>
          <a:bodyPr vert="horz" wrap="square" lIns="0" tIns="0" rIns="0" bIns="0" rtlCol="0">
            <a:noAutofit/>
          </a:bodyPr>
          <a:lstStyle/>
          <a:p>
            <a:pPr algn="r"/>
            <a:r>
              <a:rPr lang="en-US" altLang="zh-CN" sz="900" b="1">
                <a:solidFill>
                  <a:srgbClr val="0C8D80"/>
                </a:solidFill>
                <a:latin typeface="Arial" panose="020B0604020202020204" pitchFamily="34" charset="0"/>
              </a:rPr>
              <a:t>12</a:t>
            </a:r>
            <a:endParaRPr lang="zh-CN" altLang="en-US" sz="900" b="1">
              <a:solidFill>
                <a:srgbClr val="0C8D80"/>
              </a:solidFill>
              <a:latin typeface="Arial" panose="020B0604020202020204" pitchFamily="34" charset="0"/>
            </a:endParaRP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6694</Words>
  <Application>WPS 演示</Application>
  <PresentationFormat>宽屏</PresentationFormat>
  <Paragraphs>406</Paragraphs>
  <Slides>12</Slides>
  <Notes>11</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12</vt:i4>
      </vt:variant>
    </vt:vector>
  </HeadingPairs>
  <TitlesOfParts>
    <vt:vector size="21" baseType="lpstr">
      <vt:lpstr>Arial</vt:lpstr>
      <vt:lpstr>宋体</vt:lpstr>
      <vt:lpstr>Wingdings</vt:lpstr>
      <vt:lpstr>Arial</vt:lpstr>
      <vt:lpstr>Aptos</vt:lpstr>
      <vt:lpstr>Segoe UI</vt:lpstr>
      <vt:lpstr>微软雅黑</vt:lpstr>
      <vt:lpstr>Arial Unicode MS</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执笔梦一场</cp:lastModifiedBy>
  <cp:revision>13</cp:revision>
  <dcterms:created xsi:type="dcterms:W3CDTF">2026-10-15T19:07:00Z</dcterms:created>
  <dcterms:modified xsi:type="dcterms:W3CDTF">2026-10-17T10:25:05Z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D2353E031A7C4384A31FE6809E2B9A40_13</vt:lpwstr>
  </property>
  <property fmtid="{D5CDD505-2E9C-101B-9397-08002B2CF9AE}" pid="3" name="KSOProductBuildVer">
    <vt:lpwstr>2052-12.1.0.29161</vt:lpwstr>
  </property>
</Properties>
</file>